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DM Sans Italics" charset="1" panose="00000000000000000000"/>
      <p:regular r:id="rId30"/>
    </p:embeddedFont>
    <p:embeddedFont>
      <p:font typeface="Now Bold" charset="1" panose="00000800000000000000"/>
      <p:regular r:id="rId31"/>
    </p:embeddedFont>
    <p:embeddedFont>
      <p:font typeface="DM Sans" charset="1" panose="00000000000000000000"/>
      <p:regular r:id="rId32"/>
    </p:embeddedFont>
    <p:embeddedFont>
      <p:font typeface="DM Sans Bold" charset="1" panose="00000000000000000000"/>
      <p:regular r:id="rId33"/>
    </p:embeddedFont>
    <p:embeddedFont>
      <p:font typeface="Canva Sans Bold" charset="1" panose="020B0803030501040103"/>
      <p:regular r:id="rId34"/>
    </p:embeddedFont>
    <p:embeddedFont>
      <p:font typeface="DM Sans Bold Italics" charset="1" panose="000000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https://b21987058.github.io" TargetMode="External" Type="http://schemas.openxmlformats.org/officeDocument/2006/relationships/hyperlink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svg" Type="http://schemas.openxmlformats.org/officeDocument/2006/relationships/image"/><Relationship Id="rId2" Target="../media/image48.jpeg" Type="http://schemas.openxmlformats.org/officeDocument/2006/relationships/image"/><Relationship Id="rId3" Target="../media/image49.png" Type="http://schemas.openxmlformats.org/officeDocument/2006/relationships/image"/><Relationship Id="rId4" Target="../media/image50.svg" Type="http://schemas.openxmlformats.org/officeDocument/2006/relationships/image"/><Relationship Id="rId5" Target="../media/image51.png" Type="http://schemas.openxmlformats.org/officeDocument/2006/relationships/image"/><Relationship Id="rId6" Target="../media/image52.svg" Type="http://schemas.openxmlformats.org/officeDocument/2006/relationships/image"/><Relationship Id="rId7" Target="../media/image53.png" Type="http://schemas.openxmlformats.org/officeDocument/2006/relationships/image"/><Relationship Id="rId8" Target="../media/image54.sv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svg" Type="http://schemas.openxmlformats.org/officeDocument/2006/relationships/image"/><Relationship Id="rId11" Target="../media/image65.png" Type="http://schemas.openxmlformats.org/officeDocument/2006/relationships/image"/><Relationship Id="rId12" Target="../media/image66.svg" Type="http://schemas.openxmlformats.org/officeDocument/2006/relationships/image"/><Relationship Id="rId2" Target="../media/image57.png" Type="http://schemas.openxmlformats.org/officeDocument/2006/relationships/image"/><Relationship Id="rId3" Target="../media/image58.svg" Type="http://schemas.openxmlformats.org/officeDocument/2006/relationships/image"/><Relationship Id="rId4" Target="../media/image18.png" Type="http://schemas.openxmlformats.org/officeDocument/2006/relationships/image"/><Relationship Id="rId5" Target="../media/image59.png" Type="http://schemas.openxmlformats.org/officeDocument/2006/relationships/image"/><Relationship Id="rId6" Target="../media/image60.svg" Type="http://schemas.openxmlformats.org/officeDocument/2006/relationships/image"/><Relationship Id="rId7" Target="../media/image61.png" Type="http://schemas.openxmlformats.org/officeDocument/2006/relationships/image"/><Relationship Id="rId8" Target="../media/image62.sv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0.svg" Type="http://schemas.openxmlformats.org/officeDocument/2006/relationships/image"/><Relationship Id="rId2" Target="../media/image57.png" Type="http://schemas.openxmlformats.org/officeDocument/2006/relationships/image"/><Relationship Id="rId3" Target="../media/image58.svg" Type="http://schemas.openxmlformats.org/officeDocument/2006/relationships/image"/><Relationship Id="rId4" Target="../media/image18.png" Type="http://schemas.openxmlformats.org/officeDocument/2006/relationships/image"/><Relationship Id="rId5" Target="../media/image61.png" Type="http://schemas.openxmlformats.org/officeDocument/2006/relationships/image"/><Relationship Id="rId6" Target="../media/image62.svg" Type="http://schemas.openxmlformats.org/officeDocument/2006/relationships/image"/><Relationship Id="rId7" Target="../media/image67.png" Type="http://schemas.openxmlformats.org/officeDocument/2006/relationships/image"/><Relationship Id="rId8" Target="../media/image68.svg" Type="http://schemas.openxmlformats.org/officeDocument/2006/relationships/image"/><Relationship Id="rId9" Target="../media/image6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www.linkedin.com/in/canbulut/" TargetMode="External" Type="http://schemas.openxmlformats.org/officeDocument/2006/relationships/hyperlink"/><Relationship Id="rId11" Target="https://www.linkedin.com/in/tuna%C3%B6zcan/" TargetMode="External" Type="http://schemas.openxmlformats.org/officeDocument/2006/relationships/hyperlink"/><Relationship Id="rId2" Target="../media/image71.png" Type="http://schemas.openxmlformats.org/officeDocument/2006/relationships/image"/><Relationship Id="rId3" Target="../media/image72.png" Type="http://schemas.openxmlformats.org/officeDocument/2006/relationships/image"/><Relationship Id="rId4" Target="../media/image73.png" Type="http://schemas.openxmlformats.org/officeDocument/2006/relationships/image"/><Relationship Id="rId5" Target="../media/image18.png" Type="http://schemas.openxmlformats.org/officeDocument/2006/relationships/image"/><Relationship Id="rId6" Target="../media/image74.png" Type="http://schemas.openxmlformats.org/officeDocument/2006/relationships/image"/><Relationship Id="rId7" Target="../media/image75.svg" Type="http://schemas.openxmlformats.org/officeDocument/2006/relationships/image"/><Relationship Id="rId8" Target="../media/image76.png" Type="http://schemas.openxmlformats.org/officeDocument/2006/relationships/image"/><Relationship Id="rId9" Target="../media/image77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developers.google.com/workspace/products?hl=tr" TargetMode="External" Type="http://schemas.openxmlformats.org/officeDocument/2006/relationships/hyperlink"/><Relationship Id="rId3" Target="https://b21987058.github.io" TargetMode="External" Type="http://schemas.openxmlformats.org/officeDocument/2006/relationships/hyperlink"/><Relationship Id="rId4" Target="https://docs.github.com/en/pages" TargetMode="External" Type="http://schemas.openxmlformats.org/officeDocument/2006/relationships/hyperlink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png" Type="http://schemas.openxmlformats.org/officeDocument/2006/relationships/image"/><Relationship Id="rId3" Target="../media/image75.svg" Type="http://schemas.openxmlformats.org/officeDocument/2006/relationships/image"/><Relationship Id="rId4" Target="../media/image78.png" Type="http://schemas.openxmlformats.org/officeDocument/2006/relationships/image"/><Relationship Id="rId5" Target="../media/image7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380940" y="649592"/>
            <a:ext cx="7516996" cy="8987817"/>
            <a:chOff x="0" y="0"/>
            <a:chExt cx="8603361" cy="102867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0" t="-1248" r="0" b="-1248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295175" y="863050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354401" y="-640184"/>
            <a:ext cx="6280338" cy="6280338"/>
          </a:xfrm>
          <a:custGeom>
            <a:avLst/>
            <a:gdLst/>
            <a:ahLst/>
            <a:cxnLst/>
            <a:rect r="r" b="b" t="t" l="l"/>
            <a:pathLst>
              <a:path h="6280338" w="6280338">
                <a:moveTo>
                  <a:pt x="0" y="0"/>
                </a:moveTo>
                <a:lnTo>
                  <a:pt x="6280338" y="0"/>
                </a:lnTo>
                <a:lnTo>
                  <a:pt x="6280338" y="6280338"/>
                </a:lnTo>
                <a:lnTo>
                  <a:pt x="0" y="62803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14513" y="6638098"/>
            <a:ext cx="8879776" cy="1392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7"/>
              </a:lnSpc>
            </a:pPr>
            <a:r>
              <a:rPr lang="en-US" sz="3030">
                <a:solidFill>
                  <a:srgbClr val="56AEFF"/>
                </a:solidFill>
                <a:latin typeface="DM Sans Italics"/>
              </a:rPr>
              <a:t>Presented by: Can Bulut - Tuna Özcan</a:t>
            </a:r>
          </a:p>
          <a:p>
            <a:pPr algn="l">
              <a:lnSpc>
                <a:spcPts val="3727"/>
              </a:lnSpc>
            </a:pPr>
          </a:p>
          <a:p>
            <a:pPr algn="l" marL="0" indent="0" lvl="0">
              <a:lnSpc>
                <a:spcPts val="3727"/>
              </a:lnSpc>
              <a:spcBef>
                <a:spcPct val="0"/>
              </a:spcBef>
            </a:pPr>
            <a:r>
              <a:rPr lang="en-US" sz="3030">
                <a:solidFill>
                  <a:srgbClr val="56AEFF"/>
                </a:solidFill>
                <a:latin typeface="DM Sans Italics"/>
              </a:rPr>
              <a:t>Project Advisor: Assoc. Prof. Dr. Burkay GENÇ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606709"/>
            <a:ext cx="10959085" cy="3469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68"/>
              </a:lnSpc>
            </a:pPr>
            <a:r>
              <a:rPr lang="en-US" sz="11306">
                <a:solidFill>
                  <a:srgbClr val="FFFBFB"/>
                </a:solidFill>
                <a:latin typeface="Now Bold"/>
              </a:rPr>
              <a:t>INBOX VOYAGER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104412"/>
            <a:ext cx="4325701" cy="395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1"/>
              </a:lnSpc>
            </a:pPr>
            <a:r>
              <a:rPr lang="en-US" sz="2545" spc="-50">
                <a:solidFill>
                  <a:srgbClr val="56AEFF"/>
                </a:solidFill>
                <a:latin typeface="DM Sans Italics"/>
              </a:rPr>
              <a:t>a GMAIL client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37655" y="330796"/>
            <a:ext cx="364542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  <a:spcBef>
                <a:spcPct val="0"/>
              </a:spcBef>
            </a:pPr>
            <a:r>
              <a:rPr lang="en-US" sz="1887" u="sng">
                <a:solidFill>
                  <a:srgbClr val="FFFFFF"/>
                </a:solidFill>
                <a:latin typeface="DM Sans"/>
                <a:hlinkClick r:id="rId7" tooltip="https://b21987058.github.io"/>
              </a:rPr>
              <a:t>InboxVoyager Project Website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974" y="2092162"/>
            <a:ext cx="18144052" cy="7620502"/>
          </a:xfrm>
          <a:custGeom>
            <a:avLst/>
            <a:gdLst/>
            <a:ahLst/>
            <a:cxnLst/>
            <a:rect r="r" b="b" t="t" l="l"/>
            <a:pathLst>
              <a:path h="7620502" w="18144052">
                <a:moveTo>
                  <a:pt x="0" y="0"/>
                </a:moveTo>
                <a:lnTo>
                  <a:pt x="18144052" y="0"/>
                </a:lnTo>
                <a:lnTo>
                  <a:pt x="18144052" y="7620502"/>
                </a:lnTo>
                <a:lnTo>
                  <a:pt x="0" y="76205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14085" y="159703"/>
            <a:ext cx="1325983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Read More Button: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6052" y="2690005"/>
            <a:ext cx="17728954" cy="6936453"/>
          </a:xfrm>
          <a:custGeom>
            <a:avLst/>
            <a:gdLst/>
            <a:ahLst/>
            <a:cxnLst/>
            <a:rect r="r" b="b" t="t" l="l"/>
            <a:pathLst>
              <a:path h="6936453" w="17728954">
                <a:moveTo>
                  <a:pt x="0" y="0"/>
                </a:moveTo>
                <a:lnTo>
                  <a:pt x="17728954" y="0"/>
                </a:lnTo>
                <a:lnTo>
                  <a:pt x="17728954" y="6936454"/>
                </a:lnTo>
                <a:lnTo>
                  <a:pt x="0" y="69364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04134" y="625718"/>
            <a:ext cx="1047973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Starring an E-mail: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4655" y="1808291"/>
            <a:ext cx="17258690" cy="7992931"/>
          </a:xfrm>
          <a:custGeom>
            <a:avLst/>
            <a:gdLst/>
            <a:ahLst/>
            <a:cxnLst/>
            <a:rect r="r" b="b" t="t" l="l"/>
            <a:pathLst>
              <a:path h="7992931" w="17258690">
                <a:moveTo>
                  <a:pt x="0" y="0"/>
                </a:moveTo>
                <a:lnTo>
                  <a:pt x="17258690" y="0"/>
                </a:lnTo>
                <a:lnTo>
                  <a:pt x="17258690" y="7992931"/>
                </a:lnTo>
                <a:lnTo>
                  <a:pt x="0" y="79929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30014" y="319098"/>
            <a:ext cx="11227973" cy="1489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65"/>
              </a:lnSpc>
            </a:pPr>
            <a:r>
              <a:rPr lang="en-US" sz="8689">
                <a:solidFill>
                  <a:srgbClr val="FFFFFF"/>
                </a:solidFill>
                <a:latin typeface="Canva Sans Bold"/>
              </a:rPr>
              <a:t>Starred Mails Folder: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6534" y="2285401"/>
            <a:ext cx="17754931" cy="6180935"/>
          </a:xfrm>
          <a:custGeom>
            <a:avLst/>
            <a:gdLst/>
            <a:ahLst/>
            <a:cxnLst/>
            <a:rect r="r" b="b" t="t" l="l"/>
            <a:pathLst>
              <a:path h="6180935" w="17754931">
                <a:moveTo>
                  <a:pt x="0" y="0"/>
                </a:moveTo>
                <a:lnTo>
                  <a:pt x="17754932" y="0"/>
                </a:lnTo>
                <a:lnTo>
                  <a:pt x="17754932" y="6180936"/>
                </a:lnTo>
                <a:lnTo>
                  <a:pt x="0" y="61809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52810" y="583444"/>
            <a:ext cx="9182381" cy="1405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72"/>
              </a:lnSpc>
            </a:pPr>
            <a:r>
              <a:rPr lang="en-US" sz="8266">
                <a:solidFill>
                  <a:srgbClr val="FFFFFF"/>
                </a:solidFill>
                <a:latin typeface="Canva Sans Bold"/>
              </a:rPr>
              <a:t>Sent Mails Folder: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7754" y="2522606"/>
            <a:ext cx="17792491" cy="6294094"/>
          </a:xfrm>
          <a:custGeom>
            <a:avLst/>
            <a:gdLst/>
            <a:ahLst/>
            <a:cxnLst/>
            <a:rect r="r" b="b" t="t" l="l"/>
            <a:pathLst>
              <a:path h="6294094" w="17792491">
                <a:moveTo>
                  <a:pt x="0" y="0"/>
                </a:moveTo>
                <a:lnTo>
                  <a:pt x="17792492" y="0"/>
                </a:lnTo>
                <a:lnTo>
                  <a:pt x="17792492" y="6294094"/>
                </a:lnTo>
                <a:lnTo>
                  <a:pt x="0" y="62940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55812" y="487739"/>
            <a:ext cx="1457637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Search-Bar Functionality: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8477" y="1789194"/>
            <a:ext cx="7146298" cy="7469106"/>
          </a:xfrm>
          <a:custGeom>
            <a:avLst/>
            <a:gdLst/>
            <a:ahLst/>
            <a:cxnLst/>
            <a:rect r="r" b="b" t="t" l="l"/>
            <a:pathLst>
              <a:path h="7469106" w="7146298">
                <a:moveTo>
                  <a:pt x="0" y="0"/>
                </a:moveTo>
                <a:lnTo>
                  <a:pt x="7146299" y="0"/>
                </a:lnTo>
                <a:lnTo>
                  <a:pt x="7146299" y="7469106"/>
                </a:lnTo>
                <a:lnTo>
                  <a:pt x="0" y="74691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55673" y="2592809"/>
            <a:ext cx="10440341" cy="5861877"/>
          </a:xfrm>
          <a:custGeom>
            <a:avLst/>
            <a:gdLst/>
            <a:ahLst/>
            <a:cxnLst/>
            <a:rect r="r" b="b" t="t" l="l"/>
            <a:pathLst>
              <a:path h="5861877" w="10440341">
                <a:moveTo>
                  <a:pt x="0" y="0"/>
                </a:moveTo>
                <a:lnTo>
                  <a:pt x="10440341" y="0"/>
                </a:lnTo>
                <a:lnTo>
                  <a:pt x="10440341" y="5861876"/>
                </a:lnTo>
                <a:lnTo>
                  <a:pt x="0" y="58618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7579" y="752440"/>
            <a:ext cx="7448096" cy="695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10"/>
              </a:lnSpc>
            </a:pPr>
            <a:r>
              <a:rPr lang="en-US" sz="4007">
                <a:solidFill>
                  <a:srgbClr val="FFFFFF"/>
                </a:solidFill>
                <a:latin typeface="Canva Sans Bold"/>
              </a:rPr>
              <a:t>Composing an e-mail POP-UP: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062037" y="761965"/>
            <a:ext cx="10225963" cy="1504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8"/>
              </a:lnSpc>
            </a:pPr>
            <a:r>
              <a:rPr lang="en-US" sz="4327">
                <a:solidFill>
                  <a:srgbClr val="FFFFFF"/>
                </a:solidFill>
                <a:latin typeface="Canva Sans Bold"/>
              </a:rPr>
              <a:t>Replying to an e-mail and adding more people to that conversation: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13777" y="2147047"/>
            <a:ext cx="9860446" cy="7820755"/>
          </a:xfrm>
          <a:custGeom>
            <a:avLst/>
            <a:gdLst/>
            <a:ahLst/>
            <a:cxnLst/>
            <a:rect r="r" b="b" t="t" l="l"/>
            <a:pathLst>
              <a:path h="7820755" w="9860446">
                <a:moveTo>
                  <a:pt x="0" y="0"/>
                </a:moveTo>
                <a:lnTo>
                  <a:pt x="9860446" y="0"/>
                </a:lnTo>
                <a:lnTo>
                  <a:pt x="9860446" y="7820756"/>
                </a:lnTo>
                <a:lnTo>
                  <a:pt x="0" y="7820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57791"/>
            <a:ext cx="18104028" cy="1837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</a:pPr>
            <a:r>
              <a:rPr lang="en-US" sz="5300">
                <a:solidFill>
                  <a:srgbClr val="FFFFFF"/>
                </a:solidFill>
                <a:latin typeface="Canva Sans Bold"/>
              </a:rPr>
              <a:t>When a Conversation Involves More Than Two Participants: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47050" y="2256840"/>
            <a:ext cx="14593900" cy="7816785"/>
          </a:xfrm>
          <a:custGeom>
            <a:avLst/>
            <a:gdLst/>
            <a:ahLst/>
            <a:cxnLst/>
            <a:rect r="r" b="b" t="t" l="l"/>
            <a:pathLst>
              <a:path h="7816785" w="14593900">
                <a:moveTo>
                  <a:pt x="0" y="0"/>
                </a:moveTo>
                <a:lnTo>
                  <a:pt x="14593900" y="0"/>
                </a:lnTo>
                <a:lnTo>
                  <a:pt x="14593900" y="7816785"/>
                </a:lnTo>
                <a:lnTo>
                  <a:pt x="0" y="78167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60079" y="303767"/>
            <a:ext cx="1416784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Hovering Over an E-mail: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5091" y="1746086"/>
            <a:ext cx="16893471" cy="8022222"/>
          </a:xfrm>
          <a:custGeom>
            <a:avLst/>
            <a:gdLst/>
            <a:ahLst/>
            <a:cxnLst/>
            <a:rect r="r" b="b" t="t" l="l"/>
            <a:pathLst>
              <a:path h="8022222" w="16893471">
                <a:moveTo>
                  <a:pt x="0" y="0"/>
                </a:moveTo>
                <a:lnTo>
                  <a:pt x="16893471" y="0"/>
                </a:lnTo>
                <a:lnTo>
                  <a:pt x="16893471" y="8022221"/>
                </a:lnTo>
                <a:lnTo>
                  <a:pt x="0" y="80222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25091" y="452903"/>
            <a:ext cx="16837819" cy="979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5700">
                <a:solidFill>
                  <a:srgbClr val="FFFFFF"/>
                </a:solidFill>
                <a:latin typeface="Canva Sans Bold"/>
              </a:rPr>
              <a:t>Difference Between a Read and Unread E-mails: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0767" y="0"/>
            <a:ext cx="6279570" cy="10287000"/>
          </a:xfrm>
          <a:custGeom>
            <a:avLst/>
            <a:gdLst/>
            <a:ahLst/>
            <a:cxnLst/>
            <a:rect r="r" b="b" t="t" l="l"/>
            <a:pathLst>
              <a:path h="10287000" w="6279570">
                <a:moveTo>
                  <a:pt x="0" y="0"/>
                </a:moveTo>
                <a:lnTo>
                  <a:pt x="6279570" y="0"/>
                </a:lnTo>
                <a:lnTo>
                  <a:pt x="627957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01" r="-11111" b="-90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993373" y="-5458262"/>
            <a:ext cx="10196686" cy="10196686"/>
          </a:xfrm>
          <a:custGeom>
            <a:avLst/>
            <a:gdLst/>
            <a:ahLst/>
            <a:cxnLst/>
            <a:rect r="r" b="b" t="t" l="l"/>
            <a:pathLst>
              <a:path h="10196686" w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48115" y="5947278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551018" y="3840202"/>
            <a:ext cx="1142373" cy="114237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755622" y="4054137"/>
            <a:ext cx="733166" cy="714504"/>
          </a:xfrm>
          <a:custGeom>
            <a:avLst/>
            <a:gdLst/>
            <a:ahLst/>
            <a:cxnLst/>
            <a:rect r="r" b="b" t="t" l="l"/>
            <a:pathLst>
              <a:path h="714504" w="733166">
                <a:moveTo>
                  <a:pt x="0" y="0"/>
                </a:moveTo>
                <a:lnTo>
                  <a:pt x="733166" y="0"/>
                </a:lnTo>
                <a:lnTo>
                  <a:pt x="733166" y="714504"/>
                </a:lnTo>
                <a:lnTo>
                  <a:pt x="0" y="7145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551018" y="7074413"/>
            <a:ext cx="1142373" cy="114237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6829401" y="7323376"/>
            <a:ext cx="585607" cy="669613"/>
          </a:xfrm>
          <a:custGeom>
            <a:avLst/>
            <a:gdLst/>
            <a:ahLst/>
            <a:cxnLst/>
            <a:rect r="r" b="b" t="t" l="l"/>
            <a:pathLst>
              <a:path h="669613" w="585607">
                <a:moveTo>
                  <a:pt x="0" y="0"/>
                </a:moveTo>
                <a:lnTo>
                  <a:pt x="585607" y="0"/>
                </a:lnTo>
                <a:lnTo>
                  <a:pt x="585607" y="669613"/>
                </a:lnTo>
                <a:lnTo>
                  <a:pt x="0" y="6696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551018" y="1706174"/>
            <a:ext cx="9879016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FFFFFF"/>
                </a:solidFill>
                <a:latin typeface="Now Bold"/>
              </a:rPr>
              <a:t>OUR METHODOLOGY DURING THIS PROJECT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860408" y="3534089"/>
            <a:ext cx="4402447" cy="55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9"/>
              </a:lnSpc>
              <a:spcBef>
                <a:spcPct val="0"/>
              </a:spcBef>
            </a:pPr>
            <a:r>
              <a:rPr lang="en-US" sz="3274">
                <a:solidFill>
                  <a:srgbClr val="4BD1FB"/>
                </a:solidFill>
                <a:latin typeface="DM Sans Bold"/>
              </a:rPr>
              <a:t>Scrum Methodology: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60408" y="4293848"/>
            <a:ext cx="7829386" cy="2392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6"/>
              </a:lnSpc>
            </a:pPr>
            <a:r>
              <a:rPr lang="en-US" sz="1997">
                <a:solidFill>
                  <a:srgbClr val="FFFFFF"/>
                </a:solidFill>
                <a:latin typeface="DM Sans Bold"/>
              </a:rPr>
              <a:t>Sprint Planning: </a:t>
            </a:r>
            <a:r>
              <a:rPr lang="en-US" sz="1997">
                <a:solidFill>
                  <a:srgbClr val="FFFFFF"/>
                </a:solidFill>
                <a:latin typeface="DM Sans"/>
              </a:rPr>
              <a:t>We defined project goals and created a task backlogs.</a:t>
            </a:r>
          </a:p>
          <a:p>
            <a:pPr algn="l">
              <a:lnSpc>
                <a:spcPts val="2756"/>
              </a:lnSpc>
            </a:pPr>
            <a:r>
              <a:rPr lang="en-US" sz="1997">
                <a:solidFill>
                  <a:srgbClr val="FFFFFF"/>
                </a:solidFill>
                <a:latin typeface="DM Sans Bold"/>
              </a:rPr>
              <a:t>Daily Stand-ups:</a:t>
            </a:r>
            <a:r>
              <a:rPr lang="en-US" sz="1997">
                <a:solidFill>
                  <a:srgbClr val="FFFFFF"/>
                </a:solidFill>
                <a:latin typeface="DM Sans"/>
              </a:rPr>
              <a:t> Brief meetings (most ıf the time once or twice a week) to track progress and address new foundings.</a:t>
            </a:r>
          </a:p>
          <a:p>
            <a:pPr algn="l" marL="0" indent="0" lvl="0">
              <a:lnSpc>
                <a:spcPts val="2756"/>
              </a:lnSpc>
              <a:spcBef>
                <a:spcPct val="0"/>
              </a:spcBef>
            </a:pPr>
            <a:r>
              <a:rPr lang="en-US" sz="1997">
                <a:solidFill>
                  <a:srgbClr val="FFFFFF"/>
                </a:solidFill>
                <a:latin typeface="DM Sans Bold"/>
              </a:rPr>
              <a:t>Sprint Reviews: </a:t>
            </a:r>
            <a:r>
              <a:rPr lang="en-US" sz="1997">
                <a:solidFill>
                  <a:srgbClr val="FFFFFF"/>
                </a:solidFill>
                <a:latin typeface="DM Sans"/>
              </a:rPr>
              <a:t>Evaluation of work, gathering feedback, and demonstratingincrements. Analyzing performance and identifying improvements.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860408" y="7017263"/>
            <a:ext cx="7713949" cy="55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9"/>
              </a:lnSpc>
              <a:spcBef>
                <a:spcPct val="0"/>
              </a:spcBef>
            </a:pPr>
            <a:r>
              <a:rPr lang="en-US" sz="3274">
                <a:solidFill>
                  <a:srgbClr val="4BD1FB"/>
                </a:solidFill>
                <a:latin typeface="DM Sans Bold"/>
              </a:rPr>
              <a:t>How did we apply to Inbox Voyager?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860408" y="7702679"/>
            <a:ext cx="7487707" cy="1787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9550" indent="-224775" lvl="1">
              <a:lnSpc>
                <a:spcPts val="2873"/>
              </a:lnSpc>
              <a:buFont typeface="Arial"/>
              <a:buChar char="•"/>
            </a:pPr>
            <a:r>
              <a:rPr lang="en-US" sz="2082">
                <a:solidFill>
                  <a:srgbClr val="FFFFFF"/>
                </a:solidFill>
                <a:latin typeface="DM Sans"/>
              </a:rPr>
              <a:t>We developed features iteratively in sprints.</a:t>
            </a:r>
          </a:p>
          <a:p>
            <a:pPr algn="l" marL="449550" indent="-224775" lvl="1">
              <a:lnSpc>
                <a:spcPts val="2873"/>
              </a:lnSpc>
              <a:buFont typeface="Arial"/>
              <a:buChar char="•"/>
            </a:pPr>
            <a:r>
              <a:rPr lang="en-US" sz="2082">
                <a:solidFill>
                  <a:srgbClr val="FFFFFF"/>
                </a:solidFill>
                <a:latin typeface="DM Sans"/>
              </a:rPr>
              <a:t>We </a:t>
            </a:r>
            <a:r>
              <a:rPr lang="en-US" sz="2082">
                <a:solidFill>
                  <a:srgbClr val="FFFFFF"/>
                </a:solidFill>
                <a:latin typeface="DM Sans"/>
              </a:rPr>
              <a:t>Integrated user feedback (our feedback as test users) to redefine the interface.</a:t>
            </a:r>
          </a:p>
          <a:p>
            <a:pPr algn="l" marL="449550" indent="-224775" lvl="1">
              <a:lnSpc>
                <a:spcPts val="2873"/>
              </a:lnSpc>
              <a:buFont typeface="Arial"/>
              <a:buChar char="•"/>
            </a:pPr>
            <a:r>
              <a:rPr lang="en-US" sz="2082">
                <a:solidFill>
                  <a:srgbClr val="FFFFFF"/>
                </a:solidFill>
                <a:latin typeface="DM Sans"/>
              </a:rPr>
              <a:t>Of course we e</a:t>
            </a:r>
            <a:r>
              <a:rPr lang="en-US" sz="2082">
                <a:solidFill>
                  <a:srgbClr val="FFFFFF"/>
                </a:solidFill>
                <a:latin typeface="DM Sans"/>
              </a:rPr>
              <a:t>nsured continuous collaboration for timely delivery.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90150" y="2758044"/>
            <a:ext cx="2613061" cy="2273181"/>
            <a:chOff x="0" y="0"/>
            <a:chExt cx="991873" cy="8628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2137447" y="3759299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4848047" y="2758044"/>
            <a:ext cx="2613061" cy="2273181"/>
            <a:chOff x="0" y="0"/>
            <a:chExt cx="991873" cy="8628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4995344" y="3740249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990150" y="5544635"/>
            <a:ext cx="2613061" cy="2252658"/>
            <a:chOff x="0" y="0"/>
            <a:chExt cx="991873" cy="85507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91873" cy="855070"/>
            </a:xfrm>
            <a:custGeom>
              <a:avLst/>
              <a:gdLst/>
              <a:ahLst/>
              <a:cxnLst/>
              <a:rect r="r" b="b" t="t" l="l"/>
              <a:pathLst>
                <a:path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 flipV="true">
            <a:off x="2137447" y="6690014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4848047" y="5544635"/>
            <a:ext cx="2613061" cy="2252658"/>
            <a:chOff x="0" y="0"/>
            <a:chExt cx="991873" cy="85507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91873" cy="855070"/>
            </a:xfrm>
            <a:custGeom>
              <a:avLst/>
              <a:gdLst/>
              <a:ahLst/>
              <a:cxnLst/>
              <a:rect r="r" b="b" t="t" l="l"/>
              <a:pathLst>
                <a:path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 flipV="true">
            <a:off x="4995344" y="6641140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1819959" y="1183530"/>
            <a:ext cx="6992751" cy="8074770"/>
            <a:chOff x="0" y="0"/>
            <a:chExt cx="54991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7708758" y="2758044"/>
            <a:ext cx="2613061" cy="2273181"/>
            <a:chOff x="0" y="0"/>
            <a:chExt cx="991873" cy="86286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23" id="23"/>
          <p:cNvSpPr/>
          <p:nvPr/>
        </p:nvSpPr>
        <p:spPr>
          <a:xfrm flipV="true">
            <a:off x="7856056" y="3721199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7708758" y="5544635"/>
            <a:ext cx="2613061" cy="2252658"/>
            <a:chOff x="0" y="0"/>
            <a:chExt cx="991873" cy="85507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991873" cy="855070"/>
            </a:xfrm>
            <a:custGeom>
              <a:avLst/>
              <a:gdLst/>
              <a:ahLst/>
              <a:cxnLst/>
              <a:rect r="r" b="b" t="t" l="l"/>
              <a:pathLst>
                <a:path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27" id="27"/>
          <p:cNvSpPr/>
          <p:nvPr/>
        </p:nvSpPr>
        <p:spPr>
          <a:xfrm flipV="true">
            <a:off x="7856056" y="6641140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11422945" y="1526033"/>
            <a:ext cx="7389765" cy="7389765"/>
          </a:xfrm>
          <a:custGeom>
            <a:avLst/>
            <a:gdLst/>
            <a:ahLst/>
            <a:cxnLst/>
            <a:rect r="r" b="b" t="t" l="l"/>
            <a:pathLst>
              <a:path h="7389765" w="7389765">
                <a:moveTo>
                  <a:pt x="0" y="0"/>
                </a:moveTo>
                <a:lnTo>
                  <a:pt x="7389765" y="0"/>
                </a:lnTo>
                <a:lnTo>
                  <a:pt x="7389765" y="7389765"/>
                </a:lnTo>
                <a:lnTo>
                  <a:pt x="0" y="73897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2038490" y="7707183"/>
            <a:ext cx="2516380" cy="2516380"/>
          </a:xfrm>
          <a:custGeom>
            <a:avLst/>
            <a:gdLst/>
            <a:ahLst/>
            <a:cxnLst/>
            <a:rect r="r" b="b" t="t" l="l"/>
            <a:pathLst>
              <a:path h="2516380" w="2516380">
                <a:moveTo>
                  <a:pt x="0" y="0"/>
                </a:moveTo>
                <a:lnTo>
                  <a:pt x="2516381" y="0"/>
                </a:lnTo>
                <a:lnTo>
                  <a:pt x="2516381" y="2516380"/>
                </a:lnTo>
                <a:lnTo>
                  <a:pt x="0" y="25163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3731902" y="3894634"/>
            <a:ext cx="974821" cy="974821"/>
          </a:xfrm>
          <a:custGeom>
            <a:avLst/>
            <a:gdLst/>
            <a:ahLst/>
            <a:cxnLst/>
            <a:rect r="r" b="b" t="t" l="l"/>
            <a:pathLst>
              <a:path h="974821" w="974821">
                <a:moveTo>
                  <a:pt x="0" y="0"/>
                </a:moveTo>
                <a:lnTo>
                  <a:pt x="974821" y="0"/>
                </a:lnTo>
                <a:lnTo>
                  <a:pt x="974821" y="974821"/>
                </a:lnTo>
                <a:lnTo>
                  <a:pt x="0" y="9748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6468381" y="3922107"/>
            <a:ext cx="730088" cy="1029766"/>
          </a:xfrm>
          <a:custGeom>
            <a:avLst/>
            <a:gdLst/>
            <a:ahLst/>
            <a:cxnLst/>
            <a:rect r="r" b="b" t="t" l="l"/>
            <a:pathLst>
              <a:path h="1029766" w="730088">
                <a:moveTo>
                  <a:pt x="0" y="0"/>
                </a:moveTo>
                <a:lnTo>
                  <a:pt x="730088" y="0"/>
                </a:lnTo>
                <a:lnTo>
                  <a:pt x="730088" y="1029766"/>
                </a:lnTo>
                <a:lnTo>
                  <a:pt x="0" y="10297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7776982" y="4607024"/>
            <a:ext cx="2476614" cy="1393095"/>
          </a:xfrm>
          <a:custGeom>
            <a:avLst/>
            <a:gdLst/>
            <a:ahLst/>
            <a:cxnLst/>
            <a:rect r="r" b="b" t="t" l="l"/>
            <a:pathLst>
              <a:path h="1393095" w="2476614">
                <a:moveTo>
                  <a:pt x="0" y="0"/>
                </a:moveTo>
                <a:lnTo>
                  <a:pt x="2476614" y="0"/>
                </a:lnTo>
                <a:lnTo>
                  <a:pt x="2476614" y="1393095"/>
                </a:lnTo>
                <a:lnTo>
                  <a:pt x="0" y="13930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6921678" y="8016367"/>
            <a:ext cx="4215516" cy="2140521"/>
          </a:xfrm>
          <a:custGeom>
            <a:avLst/>
            <a:gdLst/>
            <a:ahLst/>
            <a:cxnLst/>
            <a:rect r="r" b="b" t="t" l="l"/>
            <a:pathLst>
              <a:path h="2140521" w="4215516">
                <a:moveTo>
                  <a:pt x="0" y="0"/>
                </a:moveTo>
                <a:lnTo>
                  <a:pt x="4215517" y="0"/>
                </a:lnTo>
                <a:lnTo>
                  <a:pt x="4215517" y="2140521"/>
                </a:lnTo>
                <a:lnTo>
                  <a:pt x="0" y="21405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5076989" y="8016367"/>
            <a:ext cx="1391391" cy="1391391"/>
          </a:xfrm>
          <a:custGeom>
            <a:avLst/>
            <a:gdLst/>
            <a:ahLst/>
            <a:cxnLst/>
            <a:rect r="r" b="b" t="t" l="l"/>
            <a:pathLst>
              <a:path h="1391391" w="1391391">
                <a:moveTo>
                  <a:pt x="0" y="0"/>
                </a:moveTo>
                <a:lnTo>
                  <a:pt x="1391392" y="0"/>
                </a:lnTo>
                <a:lnTo>
                  <a:pt x="1391392" y="1391392"/>
                </a:lnTo>
                <a:lnTo>
                  <a:pt x="0" y="13913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1148352" y="602116"/>
            <a:ext cx="10640057" cy="1736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84"/>
              </a:lnSpc>
            </a:pPr>
            <a:r>
              <a:rPr lang="en-US" sz="5653">
                <a:solidFill>
                  <a:srgbClr val="56AEFF"/>
                </a:solidFill>
                <a:latin typeface="Now Bold"/>
              </a:rPr>
              <a:t>USED TECHNOLOGIES</a:t>
            </a:r>
          </a:p>
          <a:p>
            <a:pPr algn="ctr" marL="0" indent="0" lvl="0">
              <a:lnSpc>
                <a:spcPts val="6784"/>
              </a:lnSpc>
              <a:spcBef>
                <a:spcPct val="0"/>
              </a:spcBef>
            </a:pPr>
            <a:r>
              <a:rPr lang="en-US" sz="5653">
                <a:solidFill>
                  <a:srgbClr val="56AEFF"/>
                </a:solidFill>
                <a:latin typeface="Now Bold"/>
              </a:rPr>
              <a:t>DURING DEVELOPMENT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900845" y="4140050"/>
            <a:ext cx="2318467" cy="553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7"/>
              </a:lnSpc>
            </a:pPr>
            <a:r>
              <a:rPr lang="en-US" sz="3287">
                <a:solidFill>
                  <a:srgbClr val="FFFFFF"/>
                </a:solidFill>
                <a:latin typeface="DM Sans"/>
              </a:rPr>
              <a:t>HTML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451453" y="2728353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01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4603211" y="4140050"/>
            <a:ext cx="2318467" cy="536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3187">
                <a:solidFill>
                  <a:srgbClr val="FFFFFF"/>
                </a:solidFill>
                <a:latin typeface="DM Sans"/>
              </a:rPr>
              <a:t>CSS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309350" y="2728353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02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137447" y="6785264"/>
            <a:ext cx="2318467" cy="385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7"/>
              </a:lnSpc>
            </a:pPr>
            <a:r>
              <a:rPr lang="en-US" sz="2287">
                <a:solidFill>
                  <a:srgbClr val="FFFFFF"/>
                </a:solidFill>
                <a:latin typeface="DM Sans"/>
              </a:rPr>
              <a:t>JAVASCRIPT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451453" y="5686394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04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354602" y="7128319"/>
            <a:ext cx="1787306" cy="577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7"/>
              </a:lnSpc>
            </a:pPr>
            <a:r>
              <a:rPr lang="en-US" sz="1686">
                <a:solidFill>
                  <a:srgbClr val="FFFFFF"/>
                </a:solidFill>
                <a:latin typeface="DM Sans"/>
              </a:rPr>
              <a:t>JQUERY</a:t>
            </a:r>
          </a:p>
          <a:p>
            <a:pPr algn="ctr">
              <a:lnSpc>
                <a:spcPts val="2327"/>
              </a:lnSpc>
            </a:pPr>
            <a:r>
              <a:rPr lang="en-US" sz="1686">
                <a:solidFill>
                  <a:srgbClr val="FFFFFF"/>
                </a:solidFill>
                <a:latin typeface="DM Sans"/>
              </a:rPr>
              <a:t>a framework of .js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5309350" y="5686394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05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7851633" y="4159100"/>
            <a:ext cx="2318467" cy="64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GOOGLE CLOUD SERVICES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8170062" y="2728353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03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8004033" y="6898315"/>
            <a:ext cx="2203125" cy="469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5"/>
              </a:lnSpc>
            </a:pPr>
            <a:r>
              <a:rPr lang="en-US" sz="2793">
                <a:solidFill>
                  <a:srgbClr val="FFFFFF"/>
                </a:solidFill>
                <a:latin typeface="DM Sans"/>
              </a:rPr>
              <a:t>GMAIL-API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8170062" y="5686394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06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4848047" y="6898315"/>
            <a:ext cx="2613061" cy="419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3"/>
              </a:lnSpc>
              <a:spcBef>
                <a:spcPct val="0"/>
              </a:spcBef>
            </a:pPr>
            <a:r>
              <a:rPr lang="en-US" sz="2487">
                <a:solidFill>
                  <a:srgbClr val="FFFFFF"/>
                </a:solidFill>
                <a:latin typeface="DM Sans"/>
              </a:rPr>
              <a:t>XAMPP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13163">
            <a:off x="-747068" y="6724153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70317" y="8435205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10" y="0"/>
                </a:lnTo>
                <a:lnTo>
                  <a:pt x="4319810" y="426582"/>
                </a:lnTo>
                <a:lnTo>
                  <a:pt x="0" y="4265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8079" y="2941384"/>
            <a:ext cx="5861903" cy="5493821"/>
            <a:chOff x="0" y="0"/>
            <a:chExt cx="1543876" cy="144693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43876" cy="1446932"/>
            </a:xfrm>
            <a:custGeom>
              <a:avLst/>
              <a:gdLst/>
              <a:ahLst/>
              <a:cxnLst/>
              <a:rect r="r" b="b" t="t" l="l"/>
              <a:pathLst>
                <a:path h="1446932" w="1543876">
                  <a:moveTo>
                    <a:pt x="0" y="0"/>
                  </a:moveTo>
                  <a:lnTo>
                    <a:pt x="1543876" y="0"/>
                  </a:lnTo>
                  <a:lnTo>
                    <a:pt x="1543876" y="1446932"/>
                  </a:lnTo>
                  <a:lnTo>
                    <a:pt x="0" y="1446932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543876" cy="1485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1313163">
            <a:off x="14104319" y="-1725197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356413" y="1733296"/>
            <a:ext cx="11493459" cy="826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51"/>
              </a:lnSpc>
              <a:spcBef>
                <a:spcPct val="0"/>
              </a:spcBef>
            </a:pPr>
            <a:r>
              <a:rPr lang="en-US" sz="5376">
                <a:solidFill>
                  <a:srgbClr val="FFFFFF"/>
                </a:solidFill>
                <a:latin typeface="Now Bold"/>
              </a:rPr>
              <a:t>DISCUSSIONS AND OUTCOMES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221852" y="4388703"/>
            <a:ext cx="6283718" cy="352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98"/>
              </a:lnSpc>
              <a:spcBef>
                <a:spcPct val="0"/>
              </a:spcBef>
            </a:pPr>
            <a:r>
              <a:rPr lang="en-US" sz="2100">
                <a:solidFill>
                  <a:srgbClr val="0071C9"/>
                </a:solidFill>
                <a:latin typeface="DM Sans Bold"/>
              </a:rPr>
              <a:t>Outcome 1: Improved Email Navigation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2673824" y="3199756"/>
            <a:ext cx="962633" cy="962633"/>
          </a:xfrm>
          <a:custGeom>
            <a:avLst/>
            <a:gdLst/>
            <a:ahLst/>
            <a:cxnLst/>
            <a:rect r="r" b="b" t="t" l="l"/>
            <a:pathLst>
              <a:path h="962633" w="962633">
                <a:moveTo>
                  <a:pt x="0" y="0"/>
                </a:moveTo>
                <a:lnTo>
                  <a:pt x="962633" y="0"/>
                </a:lnTo>
                <a:lnTo>
                  <a:pt x="962633" y="962633"/>
                </a:lnTo>
                <a:lnTo>
                  <a:pt x="0" y="9626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409746" y="1318639"/>
            <a:ext cx="1482689" cy="1507355"/>
          </a:xfrm>
          <a:custGeom>
            <a:avLst/>
            <a:gdLst/>
            <a:ahLst/>
            <a:cxnLst/>
            <a:rect r="r" b="b" t="t" l="l"/>
            <a:pathLst>
              <a:path h="1507355" w="1482689">
                <a:moveTo>
                  <a:pt x="0" y="0"/>
                </a:moveTo>
                <a:lnTo>
                  <a:pt x="1482689" y="0"/>
                </a:lnTo>
                <a:lnTo>
                  <a:pt x="1482689" y="1507356"/>
                </a:lnTo>
                <a:lnTo>
                  <a:pt x="0" y="15073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300299" y="4664703"/>
            <a:ext cx="5709683" cy="3525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5"/>
              </a:lnSpc>
            </a:pPr>
          </a:p>
          <a:p>
            <a:pPr algn="l" marL="428025" indent="-214012" lvl="1">
              <a:lnSpc>
                <a:spcPts val="2735"/>
              </a:lnSpc>
              <a:buFont typeface="Arial"/>
              <a:buChar char="•"/>
            </a:pPr>
            <a:r>
              <a:rPr lang="en-US" sz="1982">
                <a:solidFill>
                  <a:srgbClr val="051D40"/>
                </a:solidFill>
                <a:latin typeface="DM Sans Bold Italics"/>
              </a:rPr>
              <a:t>Discussion:</a:t>
            </a:r>
            <a:r>
              <a:rPr lang="en-US" sz="1982">
                <a:solidFill>
                  <a:srgbClr val="051D40"/>
                </a:solidFill>
                <a:latin typeface="DM Sans"/>
              </a:rPr>
              <a:t> Traditional GMAIL clients often lead to information overload and inefficient navigation. Inbox Voyager's visualized inboxes and threads offer a more intuitive and streamlined interface.</a:t>
            </a:r>
          </a:p>
          <a:p>
            <a:pPr algn="l" marL="428025" indent="-214012" lvl="1">
              <a:lnSpc>
                <a:spcPts val="2735"/>
              </a:lnSpc>
              <a:buFont typeface="Arial"/>
              <a:buChar char="•"/>
            </a:pPr>
            <a:r>
              <a:rPr lang="en-US" sz="1982">
                <a:solidFill>
                  <a:srgbClr val="051D40"/>
                </a:solidFill>
                <a:latin typeface="DM Sans Bold Italics"/>
              </a:rPr>
              <a:t>Outcome:</a:t>
            </a:r>
            <a:r>
              <a:rPr lang="en-US" sz="1982">
                <a:solidFill>
                  <a:srgbClr val="051D40"/>
                </a:solidFill>
                <a:latin typeface="DM Sans"/>
              </a:rPr>
              <a:t> Users can quickly locate important emails and threads, reducing the time spent on email management.</a:t>
            </a:r>
          </a:p>
          <a:p>
            <a:pPr algn="ctr" marL="0" indent="0" lvl="0">
              <a:lnSpc>
                <a:spcPts val="3588"/>
              </a:lnSpc>
              <a:spcBef>
                <a:spcPct val="0"/>
              </a:spcBef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6308712" y="2941384"/>
            <a:ext cx="6106109" cy="5493821"/>
            <a:chOff x="0" y="0"/>
            <a:chExt cx="1608193" cy="144693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08193" cy="1446932"/>
            </a:xfrm>
            <a:custGeom>
              <a:avLst/>
              <a:gdLst/>
              <a:ahLst/>
              <a:cxnLst/>
              <a:rect r="r" b="b" t="t" l="l"/>
              <a:pathLst>
                <a:path h="1446932" w="1608193">
                  <a:moveTo>
                    <a:pt x="0" y="0"/>
                  </a:moveTo>
                  <a:lnTo>
                    <a:pt x="1608193" y="0"/>
                  </a:lnTo>
                  <a:lnTo>
                    <a:pt x="1608193" y="1446932"/>
                  </a:lnTo>
                  <a:lnTo>
                    <a:pt x="0" y="1446932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608193" cy="1485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6479448" y="4909363"/>
            <a:ext cx="5709683" cy="3182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5"/>
              </a:lnSpc>
            </a:pPr>
          </a:p>
          <a:p>
            <a:pPr algn="l" marL="428025" indent="-214012" lvl="1">
              <a:lnSpc>
                <a:spcPts val="2735"/>
              </a:lnSpc>
              <a:buFont typeface="Arial"/>
              <a:buChar char="•"/>
            </a:pPr>
            <a:r>
              <a:rPr lang="en-US" sz="1982">
                <a:solidFill>
                  <a:srgbClr val="051D40"/>
                </a:solidFill>
                <a:latin typeface="DM Sans Bold Italics"/>
              </a:rPr>
              <a:t>Discussion:</a:t>
            </a:r>
            <a:r>
              <a:rPr lang="en-US" sz="1982">
                <a:solidFill>
                  <a:srgbClr val="051D40"/>
                </a:solidFill>
                <a:latin typeface="DM Sans"/>
              </a:rPr>
              <a:t> The chat-like, interactive email threads and hover functionality significantly improve user engagement and usability.</a:t>
            </a:r>
          </a:p>
          <a:p>
            <a:pPr algn="l" marL="428025" indent="-214012" lvl="1">
              <a:lnSpc>
                <a:spcPts val="2735"/>
              </a:lnSpc>
              <a:buFont typeface="Arial"/>
              <a:buChar char="•"/>
            </a:pPr>
            <a:r>
              <a:rPr lang="en-US" sz="1982">
                <a:solidFill>
                  <a:srgbClr val="051D40"/>
                </a:solidFill>
                <a:latin typeface="DM Sans Bold Italics"/>
              </a:rPr>
              <a:t>Outcome:</a:t>
            </a:r>
            <a:r>
              <a:rPr lang="en-US" sz="1982">
                <a:solidFill>
                  <a:srgbClr val="051D40"/>
                </a:solidFill>
                <a:latin typeface="DM Sans"/>
              </a:rPr>
              <a:t> This dynamic interface leads to a more pleasant and productive email experience, reducing eye strain and improving overall user satisfaction.</a:t>
            </a:r>
          </a:p>
          <a:p>
            <a:pPr algn="ctr" marL="0" indent="0" lvl="0">
              <a:lnSpc>
                <a:spcPts val="3588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6708797" y="4171914"/>
            <a:ext cx="5250985" cy="785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74"/>
              </a:lnSpc>
              <a:spcBef>
                <a:spcPct val="0"/>
              </a:spcBef>
            </a:pPr>
            <a:r>
              <a:rPr lang="en-US" sz="2300">
                <a:solidFill>
                  <a:srgbClr val="F1945B"/>
                </a:solidFill>
                <a:latin typeface="DM Sans Bold"/>
              </a:rPr>
              <a:t>Outcome 2: Enhanced User Experience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8891932" y="3087923"/>
            <a:ext cx="939669" cy="1074466"/>
          </a:xfrm>
          <a:custGeom>
            <a:avLst/>
            <a:gdLst/>
            <a:ahLst/>
            <a:cxnLst/>
            <a:rect r="r" b="b" t="t" l="l"/>
            <a:pathLst>
              <a:path h="1074466" w="939669">
                <a:moveTo>
                  <a:pt x="0" y="0"/>
                </a:moveTo>
                <a:lnTo>
                  <a:pt x="939669" y="0"/>
                </a:lnTo>
                <a:lnTo>
                  <a:pt x="939669" y="1074466"/>
                </a:lnTo>
                <a:lnTo>
                  <a:pt x="0" y="10744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2662471" y="2941384"/>
            <a:ext cx="5446875" cy="5493821"/>
            <a:chOff x="0" y="0"/>
            <a:chExt cx="1434568" cy="144693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34568" cy="1446932"/>
            </a:xfrm>
            <a:custGeom>
              <a:avLst/>
              <a:gdLst/>
              <a:ahLst/>
              <a:cxnLst/>
              <a:rect r="r" b="b" t="t" l="l"/>
              <a:pathLst>
                <a:path h="1446932" w="1434568">
                  <a:moveTo>
                    <a:pt x="0" y="0"/>
                  </a:moveTo>
                  <a:lnTo>
                    <a:pt x="1434568" y="0"/>
                  </a:lnTo>
                  <a:lnTo>
                    <a:pt x="1434568" y="1446932"/>
                  </a:lnTo>
                  <a:lnTo>
                    <a:pt x="0" y="1446932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434568" cy="1485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2760416" y="4388703"/>
            <a:ext cx="5250985" cy="785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74"/>
              </a:lnSpc>
              <a:spcBef>
                <a:spcPct val="0"/>
              </a:spcBef>
            </a:pPr>
            <a:r>
              <a:rPr lang="en-US" sz="2300">
                <a:solidFill>
                  <a:srgbClr val="39B54A"/>
                </a:solidFill>
                <a:latin typeface="DM Sans Bold"/>
              </a:rPr>
              <a:t>Outcome 3:  Streamlined Email Responses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662471" y="5145445"/>
            <a:ext cx="5446875" cy="3176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7"/>
              </a:lnSpc>
            </a:pPr>
          </a:p>
          <a:p>
            <a:pPr algn="l" marL="429914" indent="-214957" lvl="1">
              <a:lnSpc>
                <a:spcPts val="2747"/>
              </a:lnSpc>
              <a:buFont typeface="Arial"/>
              <a:buChar char="•"/>
            </a:pPr>
            <a:r>
              <a:rPr lang="en-US" sz="1991">
                <a:solidFill>
                  <a:srgbClr val="051D40"/>
                </a:solidFill>
                <a:latin typeface="DM Sans Bold Italics"/>
              </a:rPr>
              <a:t>Discussion:</a:t>
            </a:r>
            <a:r>
              <a:rPr lang="en-US" sz="1991">
                <a:solidFill>
                  <a:srgbClr val="051D40"/>
                </a:solidFill>
                <a:latin typeface="DM Sans"/>
              </a:rPr>
              <a:t> Inbox Voyager's quick reply buttons and templates simplify the process of responding to emails.</a:t>
            </a:r>
          </a:p>
          <a:p>
            <a:pPr algn="l" marL="429914" indent="-214957" lvl="1">
              <a:lnSpc>
                <a:spcPts val="2747"/>
              </a:lnSpc>
              <a:buFont typeface="Arial"/>
              <a:buChar char="•"/>
            </a:pPr>
            <a:r>
              <a:rPr lang="en-US" sz="1991">
                <a:solidFill>
                  <a:srgbClr val="051D40"/>
                </a:solidFill>
                <a:latin typeface="DM Sans Bold Italics"/>
              </a:rPr>
              <a:t>Outcome:</a:t>
            </a:r>
            <a:r>
              <a:rPr lang="en-US" sz="1991">
                <a:solidFill>
                  <a:srgbClr val="051D40"/>
                </a:solidFill>
                <a:latin typeface="DM Sans"/>
              </a:rPr>
              <a:t> Users can handle their email replies more efficiently, leading to increased productivity and reduced response times.</a:t>
            </a:r>
          </a:p>
          <a:p>
            <a:pPr algn="ctr" marL="0" indent="0" lvl="0">
              <a:lnSpc>
                <a:spcPts val="3561"/>
              </a:lnSpc>
              <a:spcBef>
                <a:spcPct val="0"/>
              </a:spcBef>
            </a:pP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4878990" y="3234886"/>
            <a:ext cx="1013838" cy="975128"/>
          </a:xfrm>
          <a:custGeom>
            <a:avLst/>
            <a:gdLst/>
            <a:ahLst/>
            <a:cxnLst/>
            <a:rect r="r" b="b" t="t" l="l"/>
            <a:pathLst>
              <a:path h="975128" w="1013838">
                <a:moveTo>
                  <a:pt x="0" y="0"/>
                </a:moveTo>
                <a:lnTo>
                  <a:pt x="1013838" y="0"/>
                </a:lnTo>
                <a:lnTo>
                  <a:pt x="1013838" y="975128"/>
                </a:lnTo>
                <a:lnTo>
                  <a:pt x="0" y="97512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13163">
            <a:off x="-747068" y="6724153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70317" y="8435205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10" y="0"/>
                </a:lnTo>
                <a:lnTo>
                  <a:pt x="4319810" y="426582"/>
                </a:lnTo>
                <a:lnTo>
                  <a:pt x="0" y="4265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033714" y="2698037"/>
            <a:ext cx="6717080" cy="5950459"/>
            <a:chOff x="0" y="0"/>
            <a:chExt cx="1633346" cy="144693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33346" cy="1446932"/>
            </a:xfrm>
            <a:custGeom>
              <a:avLst/>
              <a:gdLst/>
              <a:ahLst/>
              <a:cxnLst/>
              <a:rect r="r" b="b" t="t" l="l"/>
              <a:pathLst>
                <a:path h="1446932" w="1633346">
                  <a:moveTo>
                    <a:pt x="0" y="0"/>
                  </a:moveTo>
                  <a:lnTo>
                    <a:pt x="1633346" y="0"/>
                  </a:lnTo>
                  <a:lnTo>
                    <a:pt x="1633346" y="1446932"/>
                  </a:lnTo>
                  <a:lnTo>
                    <a:pt x="0" y="1446932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633346" cy="1485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1313163">
            <a:off x="14104319" y="-1725197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893509"/>
            <a:ext cx="12750604" cy="150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51"/>
              </a:lnSpc>
              <a:spcBef>
                <a:spcPct val="0"/>
              </a:spcBef>
            </a:pPr>
            <a:r>
              <a:rPr lang="en-US" sz="4876">
                <a:solidFill>
                  <a:srgbClr val="FFFFFF"/>
                </a:solidFill>
                <a:latin typeface="Now Bold"/>
              </a:rPr>
              <a:t>DISCUSSIONS AND OUTCOMES (CONTD.)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409746" y="1318639"/>
            <a:ext cx="1482689" cy="1507355"/>
          </a:xfrm>
          <a:custGeom>
            <a:avLst/>
            <a:gdLst/>
            <a:ahLst/>
            <a:cxnLst/>
            <a:rect r="r" b="b" t="t" l="l"/>
            <a:pathLst>
              <a:path h="1507355" w="1482689">
                <a:moveTo>
                  <a:pt x="0" y="0"/>
                </a:moveTo>
                <a:lnTo>
                  <a:pt x="1482689" y="0"/>
                </a:lnTo>
                <a:lnTo>
                  <a:pt x="1482689" y="1507356"/>
                </a:lnTo>
                <a:lnTo>
                  <a:pt x="0" y="15073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0" id="10"/>
          <p:cNvGrpSpPr/>
          <p:nvPr/>
        </p:nvGrpSpPr>
        <p:grpSpPr>
          <a:xfrm rot="0">
            <a:off x="9635439" y="2698037"/>
            <a:ext cx="6719456" cy="5950459"/>
            <a:chOff x="0" y="0"/>
            <a:chExt cx="1633924" cy="144693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33924" cy="1446932"/>
            </a:xfrm>
            <a:custGeom>
              <a:avLst/>
              <a:gdLst/>
              <a:ahLst/>
              <a:cxnLst/>
              <a:rect r="r" b="b" t="t" l="l"/>
              <a:pathLst>
                <a:path h="1446932" w="1633924">
                  <a:moveTo>
                    <a:pt x="0" y="0"/>
                  </a:moveTo>
                  <a:lnTo>
                    <a:pt x="1633924" y="0"/>
                  </a:lnTo>
                  <a:lnTo>
                    <a:pt x="1633924" y="1446932"/>
                  </a:lnTo>
                  <a:lnTo>
                    <a:pt x="0" y="1446932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633924" cy="1485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4704734" y="3000182"/>
            <a:ext cx="1165143" cy="1071932"/>
          </a:xfrm>
          <a:custGeom>
            <a:avLst/>
            <a:gdLst/>
            <a:ahLst/>
            <a:cxnLst/>
            <a:rect r="r" b="b" t="t" l="l"/>
            <a:pathLst>
              <a:path h="1071932" w="1165143">
                <a:moveTo>
                  <a:pt x="0" y="0"/>
                </a:moveTo>
                <a:lnTo>
                  <a:pt x="1165143" y="0"/>
                </a:lnTo>
                <a:lnTo>
                  <a:pt x="1165143" y="1071931"/>
                </a:lnTo>
                <a:lnTo>
                  <a:pt x="0" y="10719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343011" y="2868063"/>
            <a:ext cx="1303597" cy="1204050"/>
          </a:xfrm>
          <a:custGeom>
            <a:avLst/>
            <a:gdLst/>
            <a:ahLst/>
            <a:cxnLst/>
            <a:rect r="r" b="b" t="t" l="l"/>
            <a:pathLst>
              <a:path h="1204050" w="1303597">
                <a:moveTo>
                  <a:pt x="0" y="0"/>
                </a:moveTo>
                <a:lnTo>
                  <a:pt x="1303597" y="0"/>
                </a:lnTo>
                <a:lnTo>
                  <a:pt x="1303597" y="1204050"/>
                </a:lnTo>
                <a:lnTo>
                  <a:pt x="0" y="12040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198586" y="4218246"/>
            <a:ext cx="6177439" cy="767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38"/>
              </a:lnSpc>
              <a:spcBef>
                <a:spcPct val="0"/>
              </a:spcBef>
            </a:pPr>
            <a:r>
              <a:rPr lang="en-US" sz="2274">
                <a:solidFill>
                  <a:srgbClr val="FF5757"/>
                </a:solidFill>
                <a:latin typeface="DM Sans Bold"/>
              </a:rPr>
              <a:t>Outcome 4: Effective Communication Tracking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98586" y="4947300"/>
            <a:ext cx="6368235" cy="2923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63"/>
              </a:lnSpc>
            </a:pPr>
          </a:p>
          <a:p>
            <a:pPr algn="just" marL="463601" indent="-231800" lvl="1">
              <a:lnSpc>
                <a:spcPts val="2963"/>
              </a:lnSpc>
              <a:buFont typeface="Arial"/>
              <a:buChar char="•"/>
            </a:pPr>
            <a:r>
              <a:rPr lang="en-US" sz="2147">
                <a:solidFill>
                  <a:srgbClr val="051D40"/>
                </a:solidFill>
                <a:latin typeface="DM Sans Bold Italics"/>
              </a:rPr>
              <a:t>Discussion:</a:t>
            </a:r>
            <a:r>
              <a:rPr lang="en-US" sz="2147">
                <a:solidFill>
                  <a:srgbClr val="051D40"/>
                </a:solidFill>
                <a:latin typeface="DM Sans"/>
              </a:rPr>
              <a:t> The unique conversation timeline feature ensures that emails involving multiple participants are organized chronologically.</a:t>
            </a:r>
          </a:p>
          <a:p>
            <a:pPr algn="just" marL="456923" indent="-228462" lvl="1">
              <a:lnSpc>
                <a:spcPts val="2920"/>
              </a:lnSpc>
              <a:buFont typeface="Arial"/>
              <a:buChar char="•"/>
            </a:pPr>
            <a:r>
              <a:rPr lang="en-US" sz="2116">
                <a:solidFill>
                  <a:srgbClr val="051D40"/>
                </a:solidFill>
                <a:latin typeface="DM Sans Bold Italics"/>
              </a:rPr>
              <a:t>Outcome:</a:t>
            </a:r>
            <a:r>
              <a:rPr lang="en-US" sz="2116">
                <a:solidFill>
                  <a:srgbClr val="051D40"/>
                </a:solidFill>
                <a:latin typeface="DM Sans"/>
              </a:rPr>
              <a:t> This innovation enhances communication by making it easier to track conversations and ensuring no messages are missed.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26183" y="4832757"/>
            <a:ext cx="6184263" cy="3443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3"/>
              </a:lnSpc>
            </a:pPr>
          </a:p>
          <a:p>
            <a:pPr algn="l" marL="463602" indent="-231801" lvl="1">
              <a:lnSpc>
                <a:spcPts val="2963"/>
              </a:lnSpc>
              <a:buFont typeface="Arial"/>
              <a:buChar char="•"/>
            </a:pPr>
            <a:r>
              <a:rPr lang="en-US" sz="2147">
                <a:solidFill>
                  <a:srgbClr val="051D40"/>
                </a:solidFill>
                <a:latin typeface="DM Sans Bold Italics"/>
              </a:rPr>
              <a:t>Discussion:</a:t>
            </a:r>
            <a:r>
              <a:rPr lang="en-US" sz="2147">
                <a:solidFill>
                  <a:srgbClr val="051D40"/>
                </a:solidFill>
                <a:latin typeface="DM Sans"/>
              </a:rPr>
              <a:t> By focusing on essential content and minimizing visual clutter, Inbox Voyager reduces eye strain and promotes a healthier digital experience.</a:t>
            </a:r>
          </a:p>
          <a:p>
            <a:pPr algn="l" marL="463602" indent="-231801" lvl="1">
              <a:lnSpc>
                <a:spcPts val="2963"/>
              </a:lnSpc>
              <a:buFont typeface="Arial"/>
              <a:buChar char="•"/>
            </a:pPr>
            <a:r>
              <a:rPr lang="en-US" sz="2147">
                <a:solidFill>
                  <a:srgbClr val="051D40"/>
                </a:solidFill>
                <a:latin typeface="DM Sans Bold Italics"/>
              </a:rPr>
              <a:t>Outcome:</a:t>
            </a:r>
            <a:r>
              <a:rPr lang="en-US" sz="2147">
                <a:solidFill>
                  <a:srgbClr val="051D40"/>
                </a:solidFill>
                <a:latin typeface="DM Sans"/>
              </a:rPr>
              <a:t> Users experience less eye fatigue, contributing to better long-term eye health and more comfortable email management.</a:t>
            </a:r>
          </a:p>
          <a:p>
            <a:pPr algn="ctr" marL="0" indent="0" lvl="0">
              <a:lnSpc>
                <a:spcPts val="3886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0151090" y="4137473"/>
            <a:ext cx="5687439" cy="847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37"/>
              </a:lnSpc>
              <a:spcBef>
                <a:spcPct val="0"/>
              </a:spcBef>
            </a:pPr>
            <a:r>
              <a:rPr lang="en-US" sz="2491">
                <a:solidFill>
                  <a:srgbClr val="8C52FF"/>
                </a:solidFill>
                <a:latin typeface="DM Sans Bold"/>
              </a:rPr>
              <a:t>Outcome 5:  Healthier Digital Experience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23064" y="3893230"/>
            <a:ext cx="2845162" cy="4381054"/>
            <a:chOff x="0" y="0"/>
            <a:chExt cx="862412" cy="13279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2412" cy="1327963"/>
            </a:xfrm>
            <a:custGeom>
              <a:avLst/>
              <a:gdLst/>
              <a:ahLst/>
              <a:cxnLst/>
              <a:rect r="r" b="b" t="t" l="l"/>
              <a:pathLst>
                <a:path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4692484" y="4112787"/>
            <a:ext cx="2448475" cy="2438911"/>
            <a:chOff x="0" y="0"/>
            <a:chExt cx="6502400" cy="6477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t="0" r="223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7721419" y="3893230"/>
            <a:ext cx="2845162" cy="4381054"/>
            <a:chOff x="0" y="0"/>
            <a:chExt cx="862412" cy="13279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2412" cy="1327963"/>
            </a:xfrm>
            <a:custGeom>
              <a:avLst/>
              <a:gdLst/>
              <a:ahLst/>
              <a:cxnLst/>
              <a:rect r="r" b="b" t="t" l="l"/>
              <a:pathLst>
                <a:path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7890839" y="4112787"/>
            <a:ext cx="2448475" cy="2438911"/>
            <a:chOff x="0" y="0"/>
            <a:chExt cx="6502400" cy="647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223" t="0" r="223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919774" y="3893230"/>
            <a:ext cx="2845162" cy="4381054"/>
            <a:chOff x="0" y="0"/>
            <a:chExt cx="862412" cy="132796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2412" cy="1327963"/>
            </a:xfrm>
            <a:custGeom>
              <a:avLst/>
              <a:gdLst/>
              <a:ahLst/>
              <a:cxnLst/>
              <a:rect r="r" b="b" t="t" l="l"/>
              <a:pathLst>
                <a:path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1089194" y="4112787"/>
            <a:ext cx="2448475" cy="2438911"/>
            <a:chOff x="0" y="0"/>
            <a:chExt cx="6502400" cy="6477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223" t="-7011" r="223" b="-7011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4523064" y="8274283"/>
            <a:ext cx="2845162" cy="301305"/>
          </a:xfrm>
          <a:custGeom>
            <a:avLst/>
            <a:gdLst/>
            <a:ahLst/>
            <a:cxnLst/>
            <a:rect r="r" b="b" t="t" l="l"/>
            <a:pathLst>
              <a:path h="301305" w="2845162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721419" y="8274283"/>
            <a:ext cx="2845162" cy="301305"/>
          </a:xfrm>
          <a:custGeom>
            <a:avLst/>
            <a:gdLst/>
            <a:ahLst/>
            <a:cxnLst/>
            <a:rect r="r" b="b" t="t" l="l"/>
            <a:pathLst>
              <a:path h="301305" w="2845162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0919774" y="8274283"/>
            <a:ext cx="2845162" cy="301305"/>
          </a:xfrm>
          <a:custGeom>
            <a:avLst/>
            <a:gdLst/>
            <a:ahLst/>
            <a:cxnLst/>
            <a:rect r="r" b="b" t="t" l="l"/>
            <a:pathLst>
              <a:path h="301305" w="2845162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-690640" y="-1543050"/>
            <a:ext cx="19210521" cy="4453378"/>
            <a:chOff x="0" y="0"/>
            <a:chExt cx="5059561" cy="117290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059561" cy="1172906"/>
            </a:xfrm>
            <a:custGeom>
              <a:avLst/>
              <a:gdLst/>
              <a:ahLst/>
              <a:cxnLst/>
              <a:rect r="r" b="b" t="t" l="l"/>
              <a:pathLst>
                <a:path h="1172906" w="5059561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6804754" y="9074551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-363441" y="-390286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4398071" y="-136788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900991" y="9922935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3128446" y="1620857"/>
            <a:ext cx="11973260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FFFFFF"/>
                </a:solidFill>
                <a:latin typeface="Now Bold"/>
              </a:rPr>
              <a:t>OUR TEAM AND ADVISOR - REVISITED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670331" y="6730047"/>
            <a:ext cx="2470628" cy="370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DM Sans"/>
              </a:rPr>
              <a:t>Can Bulut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905518" y="7332598"/>
            <a:ext cx="2082476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857" spc="92" u="sng">
                <a:solidFill>
                  <a:srgbClr val="4BD1FB"/>
                </a:solidFill>
                <a:latin typeface="DM Sans"/>
                <a:hlinkClick r:id="rId10" tooltip="https://www.linkedin.com/in/canbulut/"/>
              </a:rPr>
              <a:t>Linkedin Profile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092562" y="6730047"/>
            <a:ext cx="2104087" cy="370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DM Sans"/>
              </a:rPr>
              <a:t>Tuna Özcan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073838" y="7376271"/>
            <a:ext cx="2082476" cy="27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857" spc="92" u="sng">
                <a:solidFill>
                  <a:srgbClr val="4BD1FB"/>
                </a:solidFill>
                <a:latin typeface="DM Sans"/>
                <a:hlinkClick r:id="rId11" tooltip="https://www.linkedin.com/in/tuna%C3%B6zcan/"/>
              </a:rPr>
              <a:t>Linkedin Profile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743323" y="6730047"/>
            <a:ext cx="3166677" cy="741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DM Sans"/>
              </a:rPr>
              <a:t>Assoc. Prof. Dr. Burkay GENÇ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271431" y="7651993"/>
            <a:ext cx="2082476" cy="27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857" spc="92">
                <a:solidFill>
                  <a:srgbClr val="4BD1FB"/>
                </a:solidFill>
                <a:latin typeface="DM Sans"/>
              </a:rPr>
              <a:t>Project Advisor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62176" y="1620857"/>
            <a:ext cx="10450651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4BD1FB"/>
                </a:solidFill>
                <a:latin typeface="Now Bold"/>
              </a:rPr>
              <a:t>RESOURCES AND REFERENCES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662176" y="3019504"/>
            <a:ext cx="12400708" cy="3637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119" indent="-453060" lvl="1">
              <a:lnSpc>
                <a:spcPts val="5791"/>
              </a:lnSpc>
              <a:buFont typeface="Arial"/>
              <a:buChar char="•"/>
            </a:pPr>
            <a:r>
              <a:rPr lang="en-US" sz="4196" u="sng">
                <a:solidFill>
                  <a:srgbClr val="4BD1FB"/>
                </a:solidFill>
                <a:latin typeface="DM Sans"/>
                <a:hlinkClick r:id="rId2" tooltip="https://developers.google.com/workspace/products?hl=tr"/>
              </a:rPr>
              <a:t>Google for Developers</a:t>
            </a:r>
          </a:p>
          <a:p>
            <a:pPr algn="l" marL="906119" indent="-453060" lvl="1">
              <a:lnSpc>
                <a:spcPts val="5791"/>
              </a:lnSpc>
              <a:buFont typeface="Arial"/>
              <a:buChar char="•"/>
            </a:pPr>
            <a:r>
              <a:rPr lang="en-US" sz="4196" u="sng">
                <a:solidFill>
                  <a:srgbClr val="4BD1FB"/>
                </a:solidFill>
                <a:latin typeface="DM Sans"/>
                <a:hlinkClick r:id="rId3" tooltip="https://b21987058.github.io"/>
              </a:rPr>
              <a:t>InboxVoyager Project Website</a:t>
            </a:r>
          </a:p>
          <a:p>
            <a:pPr algn="l" marL="906119" indent="-453060" lvl="1">
              <a:lnSpc>
                <a:spcPts val="5791"/>
              </a:lnSpc>
              <a:buFont typeface="Arial"/>
              <a:buChar char="•"/>
            </a:pPr>
            <a:r>
              <a:rPr lang="en-US" sz="4196" u="sng">
                <a:solidFill>
                  <a:srgbClr val="4BD1FB"/>
                </a:solidFill>
                <a:latin typeface="DM Sans"/>
                <a:hlinkClick r:id="rId4" tooltip="https://docs.github.com/en/pages"/>
              </a:rPr>
              <a:t>Github Pages Documentation</a:t>
            </a:r>
          </a:p>
          <a:p>
            <a:pPr algn="l" marL="906119" indent="-453060" lvl="1">
              <a:lnSpc>
                <a:spcPts val="5791"/>
              </a:lnSpc>
              <a:buFont typeface="Arial"/>
              <a:buChar char="•"/>
            </a:pPr>
            <a:r>
              <a:rPr lang="en-US" sz="4196" u="sng">
                <a:solidFill>
                  <a:srgbClr val="4BD1FB"/>
                </a:solidFill>
                <a:latin typeface="DM Sans"/>
              </a:rPr>
              <a:t>https://tanitim.cs.hacettepe.edu.tr/</a:t>
            </a:r>
          </a:p>
          <a:p>
            <a:pPr algn="l" marL="906119" indent="-453060" lvl="1">
              <a:lnSpc>
                <a:spcPts val="5791"/>
              </a:lnSpc>
              <a:buFont typeface="Arial"/>
              <a:buChar char="•"/>
            </a:pPr>
            <a:r>
              <a:rPr lang="en-US" sz="4196" u="sng">
                <a:solidFill>
                  <a:srgbClr val="4BD1FB"/>
                </a:solidFill>
                <a:latin typeface="DM Sans"/>
              </a:rPr>
              <a:t>And special thanks to Canva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83520" y="159091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039411" y="1946425"/>
            <a:ext cx="8340575" cy="8340575"/>
            <a:chOff x="0" y="0"/>
            <a:chExt cx="3331210" cy="33312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4453" t="0" r="-445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789475" y="-57038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098720" y="477441"/>
            <a:ext cx="12734547" cy="1287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43"/>
              </a:lnSpc>
            </a:pPr>
            <a:r>
              <a:rPr lang="en-US" sz="7530" spc="459">
                <a:solidFill>
                  <a:srgbClr val="FFFFFF"/>
                </a:solidFill>
                <a:latin typeface="Now Bold"/>
              </a:rPr>
              <a:t>Thank's For Watching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36855" y="2024304"/>
            <a:ext cx="9058278" cy="184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32"/>
              </a:lnSpc>
            </a:pPr>
            <a:r>
              <a:rPr lang="en-US" sz="3574">
                <a:solidFill>
                  <a:srgbClr val="4BD1FB"/>
                </a:solidFill>
                <a:latin typeface="DM Sans Bold"/>
              </a:rPr>
              <a:t>Q &amp; A</a:t>
            </a:r>
          </a:p>
          <a:p>
            <a:pPr algn="l">
              <a:lnSpc>
                <a:spcPts val="4932"/>
              </a:lnSpc>
            </a:pPr>
            <a:r>
              <a:rPr lang="en-US" sz="3574">
                <a:solidFill>
                  <a:srgbClr val="4BD1FB"/>
                </a:solidFill>
                <a:latin typeface="DM Sans Bold"/>
              </a:rPr>
              <a:t>Do you have any additional questions?</a:t>
            </a:r>
          </a:p>
          <a:p>
            <a:pPr algn="l" marL="0" indent="0" lvl="0">
              <a:lnSpc>
                <a:spcPts val="4932"/>
              </a:lnSpc>
              <a:spcBef>
                <a:spcPct val="0"/>
              </a:spcBef>
            </a:pP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5400000">
            <a:off x="0" y="1946425"/>
            <a:ext cx="8340575" cy="8340575"/>
            <a:chOff x="0" y="0"/>
            <a:chExt cx="3331210" cy="3331210"/>
          </a:xfrm>
        </p:grpSpPr>
        <p:sp>
          <p:nvSpPr>
            <p:cNvPr name="Freeform 9" id="9"/>
            <p:cNvSpPr/>
            <p:nvPr/>
          </p:nvSpPr>
          <p:spPr>
            <a:xfrm flipH="false" flipV="false" rot="-540000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0" y="3331210"/>
                  </a:moveTo>
                  <a:lnTo>
                    <a:pt x="0" y="0"/>
                  </a:lnTo>
                  <a:cubicBezTo>
                    <a:pt x="1840230" y="0"/>
                    <a:pt x="3331210" y="1490980"/>
                    <a:pt x="3331210" y="3331210"/>
                  </a:cubicBezTo>
                  <a:lnTo>
                    <a:pt x="0" y="333121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86667" y="3084143"/>
            <a:ext cx="2613061" cy="2273181"/>
            <a:chOff x="0" y="0"/>
            <a:chExt cx="991873" cy="8628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3133964" y="4640463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5844564" y="3084143"/>
            <a:ext cx="2613061" cy="2273181"/>
            <a:chOff x="0" y="0"/>
            <a:chExt cx="991873" cy="8628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5991861" y="4640463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2986667" y="5870734"/>
            <a:ext cx="2613061" cy="2252658"/>
            <a:chOff x="0" y="0"/>
            <a:chExt cx="991873" cy="85507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91873" cy="855070"/>
            </a:xfrm>
            <a:custGeom>
              <a:avLst/>
              <a:gdLst/>
              <a:ahLst/>
              <a:cxnLst/>
              <a:rect r="r" b="b" t="t" l="l"/>
              <a:pathLst>
                <a:path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 flipV="true">
            <a:off x="3133964" y="7427054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5844564" y="5870734"/>
            <a:ext cx="2613061" cy="2252658"/>
            <a:chOff x="0" y="0"/>
            <a:chExt cx="991873" cy="85507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91873" cy="855070"/>
            </a:xfrm>
            <a:custGeom>
              <a:avLst/>
              <a:gdLst/>
              <a:ahLst/>
              <a:cxnLst/>
              <a:rect r="r" b="b" t="t" l="l"/>
              <a:pathLst>
                <a:path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 flipV="true">
            <a:off x="5991861" y="7427054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0000675" y="1509629"/>
            <a:ext cx="6992751" cy="8074770"/>
            <a:chOff x="0" y="0"/>
            <a:chExt cx="54991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8705275" y="3084143"/>
            <a:ext cx="2613061" cy="2273181"/>
            <a:chOff x="0" y="0"/>
            <a:chExt cx="991873" cy="86286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23" id="23"/>
          <p:cNvSpPr/>
          <p:nvPr/>
        </p:nvSpPr>
        <p:spPr>
          <a:xfrm flipV="true">
            <a:off x="8852572" y="4640463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8705275" y="5870734"/>
            <a:ext cx="2613061" cy="2252658"/>
            <a:chOff x="0" y="0"/>
            <a:chExt cx="991873" cy="85507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991873" cy="855070"/>
            </a:xfrm>
            <a:custGeom>
              <a:avLst/>
              <a:gdLst/>
              <a:ahLst/>
              <a:cxnLst/>
              <a:rect r="r" b="b" t="t" l="l"/>
              <a:pathLst>
                <a:path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27" id="27"/>
          <p:cNvSpPr/>
          <p:nvPr/>
        </p:nvSpPr>
        <p:spPr>
          <a:xfrm flipV="true">
            <a:off x="8852572" y="7427054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-7631327" y="597505"/>
            <a:ext cx="9077445" cy="9077445"/>
          </a:xfrm>
          <a:custGeom>
            <a:avLst/>
            <a:gdLst/>
            <a:ahLst/>
            <a:cxnLst/>
            <a:rect r="r" b="b" t="t" l="l"/>
            <a:pathLst>
              <a:path h="9077445" w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0457875" y="1642606"/>
            <a:ext cx="7389765" cy="7389765"/>
          </a:xfrm>
          <a:custGeom>
            <a:avLst/>
            <a:gdLst/>
            <a:ahLst/>
            <a:cxnLst/>
            <a:rect r="r" b="b" t="t" l="l"/>
            <a:pathLst>
              <a:path h="7389765" w="7389765">
                <a:moveTo>
                  <a:pt x="0" y="0"/>
                </a:moveTo>
                <a:lnTo>
                  <a:pt x="7389765" y="0"/>
                </a:lnTo>
                <a:lnTo>
                  <a:pt x="7389765" y="7389765"/>
                </a:lnTo>
                <a:lnTo>
                  <a:pt x="0" y="7389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2986667" y="1698193"/>
            <a:ext cx="8437330" cy="1214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56AEFF"/>
                </a:solidFill>
                <a:latin typeface="Now Bold"/>
              </a:rPr>
              <a:t>OVERVIEW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133964" y="4795854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Problem Statement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447970" y="3225902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01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991861" y="4694843"/>
            <a:ext cx="2318467" cy="64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What we offer to solve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305867" y="3225902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02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133964" y="7480745"/>
            <a:ext cx="2318467" cy="64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Client Pages Overview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447970" y="6012493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04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991861" y="7582446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Our Methodology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305867" y="6012493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05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8852572" y="4795854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Projected Benefits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166578" y="3225902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03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8967915" y="7445084"/>
            <a:ext cx="2203125" cy="603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5"/>
              </a:lnSpc>
            </a:pPr>
            <a:r>
              <a:rPr lang="en-US" sz="1793">
                <a:solidFill>
                  <a:srgbClr val="FFFFFF"/>
                </a:solidFill>
                <a:latin typeface="DM Sans"/>
              </a:rPr>
              <a:t>Outcomes and Discussion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166578" y="6012493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06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159728" y="3574441"/>
            <a:ext cx="0" cy="4676296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288262" y="3838895"/>
            <a:ext cx="837406" cy="1212035"/>
          </a:xfrm>
          <a:custGeom>
            <a:avLst/>
            <a:gdLst/>
            <a:ahLst/>
            <a:cxnLst/>
            <a:rect r="r" b="b" t="t" l="l"/>
            <a:pathLst>
              <a:path h="1212035" w="837406">
                <a:moveTo>
                  <a:pt x="0" y="0"/>
                </a:moveTo>
                <a:lnTo>
                  <a:pt x="837406" y="0"/>
                </a:lnTo>
                <a:lnTo>
                  <a:pt x="837406" y="1212036"/>
                </a:lnTo>
                <a:lnTo>
                  <a:pt x="0" y="1212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13227" y="3933126"/>
            <a:ext cx="1197170" cy="1210374"/>
          </a:xfrm>
          <a:custGeom>
            <a:avLst/>
            <a:gdLst/>
            <a:ahLst/>
            <a:cxnLst/>
            <a:rect r="r" b="b" t="t" l="l"/>
            <a:pathLst>
              <a:path h="1210374" w="1197170">
                <a:moveTo>
                  <a:pt x="0" y="0"/>
                </a:moveTo>
                <a:lnTo>
                  <a:pt x="1197170" y="0"/>
                </a:lnTo>
                <a:lnTo>
                  <a:pt x="1197170" y="1210374"/>
                </a:lnTo>
                <a:lnTo>
                  <a:pt x="0" y="1210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6150721">
            <a:off x="6080933" y="4579544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37172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3018380" y="-92569"/>
            <a:ext cx="6254290" cy="10287000"/>
            <a:chOff x="0" y="0"/>
            <a:chExt cx="3860673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8606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3860673">
                  <a:moveTo>
                    <a:pt x="3860673" y="0"/>
                  </a:moveTo>
                  <a:lnTo>
                    <a:pt x="2341753" y="6350000"/>
                  </a:lnTo>
                  <a:lnTo>
                    <a:pt x="0" y="6350000"/>
                  </a:lnTo>
                  <a:lnTo>
                    <a:pt x="1518920" y="0"/>
                  </a:lnTo>
                  <a:lnTo>
                    <a:pt x="3860673" y="0"/>
                  </a:lnTo>
                  <a:close/>
                </a:path>
              </a:pathLst>
            </a:custGeom>
            <a:blipFill>
              <a:blip r:embed="rId9"/>
              <a:stretch>
                <a:fillRect l="-73436" t="0" r="-73436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-4615544">
            <a:off x="10510810" y="5041623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37172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163217" y="1010355"/>
            <a:ext cx="11531313" cy="123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FFFFFF"/>
                </a:solidFill>
                <a:latin typeface="Now Bold"/>
              </a:rPr>
              <a:t>PROBLEM STATEMENT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1083" y="5369007"/>
            <a:ext cx="5907791" cy="195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24"/>
              </a:lnSpc>
              <a:spcBef>
                <a:spcPct val="0"/>
              </a:spcBef>
            </a:pPr>
            <a:r>
              <a:rPr lang="en-US" sz="2264">
                <a:solidFill>
                  <a:srgbClr val="FFFFFF"/>
                </a:solidFill>
                <a:latin typeface="DM Sans Bold"/>
              </a:rPr>
              <a:t>TRADITIONAL GMAIL INTERFACES LEAD TO INFORMATION OVERLOAD AND EYE STRAIN FOR US,FOR REGULAR USERS, MAKING IT CHALLENGING TO NAVIGATE THROUGH INBOXES EFFICIENTLY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693540" y="5359482"/>
            <a:ext cx="4026849" cy="2688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 Bold"/>
              </a:rPr>
              <a:t>THIS INEFFICIENCY RESULTS IN WASTED TIME, INCREASED FRUSTRATION, AND COMPROMISED EYE HEALTH, LOWERING EFFECTIVE COMMUNICATION AND WORKFLOW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860032"/>
          </a:xfrm>
          <a:custGeom>
            <a:avLst/>
            <a:gdLst/>
            <a:ahLst/>
            <a:cxnLst/>
            <a:rect r="r" b="b" t="t" l="l"/>
            <a:pathLst>
              <a:path h="3860032" w="18288000">
                <a:moveTo>
                  <a:pt x="0" y="0"/>
                </a:moveTo>
                <a:lnTo>
                  <a:pt x="18288000" y="0"/>
                </a:lnTo>
                <a:lnTo>
                  <a:pt x="18288000" y="3860032"/>
                </a:lnTo>
                <a:lnTo>
                  <a:pt x="0" y="3860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7827" r="0" b="-1078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77416" y="0"/>
            <a:ext cx="9658350" cy="10287000"/>
            <a:chOff x="0" y="0"/>
            <a:chExt cx="254376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4376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43763">
                  <a:moveTo>
                    <a:pt x="0" y="0"/>
                  </a:moveTo>
                  <a:lnTo>
                    <a:pt x="2543763" y="0"/>
                  </a:lnTo>
                  <a:lnTo>
                    <a:pt x="25437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4376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021151" y="2382125"/>
            <a:ext cx="824569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87"/>
              </a:lnSpc>
              <a:spcBef>
                <a:spcPct val="0"/>
              </a:spcBef>
            </a:pPr>
            <a:r>
              <a:rPr lang="en-US" sz="4739">
                <a:solidFill>
                  <a:srgbClr val="FFFFFF"/>
                </a:solidFill>
                <a:latin typeface="Now Bold"/>
              </a:rPr>
              <a:t>GOALS AND OBJECTIVES</a:t>
            </a:r>
          </a:p>
        </p:txBody>
      </p:sp>
      <p:sp>
        <p:nvSpPr>
          <p:cNvPr name="AutoShape 7" id="7"/>
          <p:cNvSpPr/>
          <p:nvPr/>
        </p:nvSpPr>
        <p:spPr>
          <a:xfrm>
            <a:off x="4919830" y="7229304"/>
            <a:ext cx="8735422" cy="0"/>
          </a:xfrm>
          <a:prstGeom prst="line">
            <a:avLst/>
          </a:prstGeom>
          <a:ln cap="flat" w="47625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5021151" y="9130445"/>
            <a:ext cx="8735422" cy="0"/>
          </a:xfrm>
          <a:prstGeom prst="line">
            <a:avLst/>
          </a:prstGeom>
          <a:ln cap="flat" w="47625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6398184" y="962025"/>
            <a:ext cx="5778713" cy="530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1"/>
              </a:lnSpc>
              <a:spcBef>
                <a:spcPct val="0"/>
              </a:spcBef>
            </a:pPr>
            <a:r>
              <a:rPr lang="en-US" sz="3116">
                <a:solidFill>
                  <a:srgbClr val="FFFFFF"/>
                </a:solidFill>
                <a:latin typeface="DM Sans"/>
              </a:rPr>
              <a:t>WHAT WE OFFER TO SOLVE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27030" y="4698232"/>
            <a:ext cx="7833940" cy="767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90425" indent="-245213" lvl="1">
              <a:lnSpc>
                <a:spcPts val="3134"/>
              </a:lnSpc>
              <a:buFont typeface="Arial"/>
              <a:buChar char="•"/>
            </a:pPr>
            <a:r>
              <a:rPr lang="en-US" sz="2271">
                <a:solidFill>
                  <a:srgbClr val="FFFFFF"/>
                </a:solidFill>
                <a:latin typeface="DM Sans Bold"/>
              </a:rPr>
              <a:t>Visualized Inboxes and Threads:</a:t>
            </a:r>
            <a:r>
              <a:rPr lang="en-US" sz="2271">
                <a:solidFill>
                  <a:srgbClr val="FFFFFF"/>
                </a:solidFill>
                <a:latin typeface="DM Sans"/>
              </a:rPr>
              <a:t> Provided an interface that simplifies navigation through emails.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27030" y="5836038"/>
            <a:ext cx="7833940" cy="731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66360" indent="-233180" lvl="1">
              <a:lnSpc>
                <a:spcPts val="2980"/>
              </a:lnSpc>
              <a:buFont typeface="Arial"/>
              <a:buChar char="•"/>
            </a:pPr>
            <a:r>
              <a:rPr lang="en-US" sz="2160">
                <a:solidFill>
                  <a:srgbClr val="FFFFFF"/>
                </a:solidFill>
                <a:latin typeface="DM Sans Bold"/>
              </a:rPr>
              <a:t>Dynamic Interface: </a:t>
            </a:r>
            <a:r>
              <a:rPr lang="en-US" sz="2160">
                <a:solidFill>
                  <a:srgbClr val="FFFFFF"/>
                </a:solidFill>
                <a:latin typeface="DM Sans"/>
              </a:rPr>
              <a:t>Developed chat-like, interactive email threads for a more engaging user experience.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31397" y="7799154"/>
            <a:ext cx="7625207" cy="723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61967" indent="-230983" lvl="1">
              <a:lnSpc>
                <a:spcPts val="2952"/>
              </a:lnSpc>
              <a:buFont typeface="Arial"/>
              <a:buChar char="•"/>
            </a:pPr>
            <a:r>
              <a:rPr lang="en-US" sz="2139">
                <a:solidFill>
                  <a:srgbClr val="FFFFFF"/>
                </a:solidFill>
                <a:latin typeface="DM Sans Bold"/>
              </a:rPr>
              <a:t>Streamlined Email Replies:</a:t>
            </a:r>
            <a:r>
              <a:rPr lang="en-US" sz="2139">
                <a:solidFill>
                  <a:srgbClr val="FFFFFF"/>
                </a:solidFill>
                <a:latin typeface="DM Sans"/>
              </a:rPr>
              <a:t> Implemented quick reply buttons and templates to facilitate faster responses.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58255" y="5083081"/>
            <a:ext cx="3989067" cy="1284161"/>
            <a:chOff x="0" y="0"/>
            <a:chExt cx="4289760" cy="13809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9806" cy="1380998"/>
            </a:xfrm>
            <a:custGeom>
              <a:avLst/>
              <a:gdLst/>
              <a:ahLst/>
              <a:cxnLst/>
              <a:rect r="r" b="b" t="t" l="l"/>
              <a:pathLst>
                <a:path h="1380998" w="4289806">
                  <a:moveTo>
                    <a:pt x="4013454" y="876173"/>
                  </a:moveTo>
                  <a:lnTo>
                    <a:pt x="3530854" y="0"/>
                  </a:lnTo>
                  <a:lnTo>
                    <a:pt x="758825" y="0"/>
                  </a:lnTo>
                  <a:lnTo>
                    <a:pt x="279400" y="876173"/>
                  </a:lnTo>
                  <a:lnTo>
                    <a:pt x="0" y="1380998"/>
                  </a:lnTo>
                  <a:lnTo>
                    <a:pt x="4289806" y="1380998"/>
                  </a:lnTo>
                  <a:lnTo>
                    <a:pt x="4013454" y="876173"/>
                  </a:lnTo>
                  <a:close/>
                </a:path>
              </a:pathLst>
            </a:custGeom>
            <a:solidFill>
              <a:srgbClr val="4BD1F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208130" y="2641301"/>
            <a:ext cx="2491995" cy="2350055"/>
            <a:chOff x="0" y="0"/>
            <a:chExt cx="2679840" cy="2527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79827" cy="2527173"/>
            </a:xfrm>
            <a:custGeom>
              <a:avLst/>
              <a:gdLst/>
              <a:ahLst/>
              <a:cxnLst/>
              <a:rect r="r" b="b" t="t" l="l"/>
              <a:pathLst>
                <a:path h="2527173" w="2679827">
                  <a:moveTo>
                    <a:pt x="1343152" y="0"/>
                  </a:moveTo>
                  <a:lnTo>
                    <a:pt x="0" y="2527173"/>
                  </a:lnTo>
                  <a:lnTo>
                    <a:pt x="2679827" y="2527173"/>
                  </a:lnTo>
                  <a:lnTo>
                    <a:pt x="1343152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796479" y="7873018"/>
            <a:ext cx="7309942" cy="1414050"/>
            <a:chOff x="0" y="0"/>
            <a:chExt cx="7860960" cy="15206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860919" cy="1520698"/>
            </a:xfrm>
            <a:custGeom>
              <a:avLst/>
              <a:gdLst/>
              <a:ahLst/>
              <a:cxnLst/>
              <a:rect r="r" b="b" t="t" l="l"/>
              <a:pathLst>
                <a:path h="1520698" w="7860919">
                  <a:moveTo>
                    <a:pt x="879475" y="0"/>
                  </a:moveTo>
                  <a:lnTo>
                    <a:pt x="0" y="1520698"/>
                  </a:lnTo>
                  <a:lnTo>
                    <a:pt x="3933698" y="1520698"/>
                  </a:lnTo>
                  <a:lnTo>
                    <a:pt x="7860919" y="1520698"/>
                  </a:lnTo>
                  <a:lnTo>
                    <a:pt x="6981571" y="0"/>
                  </a:lnTo>
                  <a:lnTo>
                    <a:pt x="879475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678921" y="6473698"/>
            <a:ext cx="5550414" cy="1281483"/>
            <a:chOff x="0" y="0"/>
            <a:chExt cx="5968800" cy="13780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68746" cy="1378077"/>
            </a:xfrm>
            <a:custGeom>
              <a:avLst/>
              <a:gdLst/>
              <a:ahLst/>
              <a:cxnLst/>
              <a:rect r="r" b="b" t="t" l="l"/>
              <a:pathLst>
                <a:path h="1378077" w="5968746">
                  <a:moveTo>
                    <a:pt x="5194173" y="0"/>
                  </a:moveTo>
                  <a:lnTo>
                    <a:pt x="774700" y="0"/>
                  </a:lnTo>
                  <a:lnTo>
                    <a:pt x="0" y="1378077"/>
                  </a:lnTo>
                  <a:lnTo>
                    <a:pt x="5968746" y="1378077"/>
                  </a:lnTo>
                  <a:lnTo>
                    <a:pt x="5194173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3875263" y="5184737"/>
            <a:ext cx="1023253" cy="1023253"/>
          </a:xfrm>
          <a:custGeom>
            <a:avLst/>
            <a:gdLst/>
            <a:ahLst/>
            <a:cxnLst/>
            <a:rect r="r" b="b" t="t" l="l"/>
            <a:pathLst>
              <a:path h="1023253" w="1023253">
                <a:moveTo>
                  <a:pt x="0" y="0"/>
                </a:moveTo>
                <a:lnTo>
                  <a:pt x="1023253" y="0"/>
                </a:lnTo>
                <a:lnTo>
                  <a:pt x="1023253" y="1023253"/>
                </a:lnTo>
                <a:lnTo>
                  <a:pt x="0" y="1023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875263" y="6682228"/>
            <a:ext cx="1152372" cy="875803"/>
          </a:xfrm>
          <a:custGeom>
            <a:avLst/>
            <a:gdLst/>
            <a:ahLst/>
            <a:cxnLst/>
            <a:rect r="r" b="b" t="t" l="l"/>
            <a:pathLst>
              <a:path h="875803" w="1152372">
                <a:moveTo>
                  <a:pt x="0" y="0"/>
                </a:moveTo>
                <a:lnTo>
                  <a:pt x="1152373" y="0"/>
                </a:lnTo>
                <a:lnTo>
                  <a:pt x="1152373" y="875804"/>
                </a:lnTo>
                <a:lnTo>
                  <a:pt x="0" y="8758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765130" y="8021867"/>
            <a:ext cx="1372639" cy="1116351"/>
          </a:xfrm>
          <a:custGeom>
            <a:avLst/>
            <a:gdLst/>
            <a:ahLst/>
            <a:cxnLst/>
            <a:rect r="r" b="b" t="t" l="l"/>
            <a:pathLst>
              <a:path h="1116351" w="1372639">
                <a:moveTo>
                  <a:pt x="0" y="0"/>
                </a:moveTo>
                <a:lnTo>
                  <a:pt x="1372639" y="0"/>
                </a:lnTo>
                <a:lnTo>
                  <a:pt x="1372639" y="1116351"/>
                </a:lnTo>
                <a:lnTo>
                  <a:pt x="0" y="11163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959194" y="3551793"/>
            <a:ext cx="1068442" cy="1068442"/>
          </a:xfrm>
          <a:custGeom>
            <a:avLst/>
            <a:gdLst/>
            <a:ahLst/>
            <a:cxnLst/>
            <a:rect r="r" b="b" t="t" l="l"/>
            <a:pathLst>
              <a:path h="1068442" w="1068442">
                <a:moveTo>
                  <a:pt x="0" y="0"/>
                </a:moveTo>
                <a:lnTo>
                  <a:pt x="1068442" y="0"/>
                </a:lnTo>
                <a:lnTo>
                  <a:pt x="1068442" y="1068442"/>
                </a:lnTo>
                <a:lnTo>
                  <a:pt x="0" y="10684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053698" y="1245683"/>
            <a:ext cx="12531542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22"/>
              </a:lnSpc>
              <a:spcBef>
                <a:spcPct val="0"/>
              </a:spcBef>
            </a:pPr>
            <a:r>
              <a:rPr lang="en-US" sz="6268">
                <a:solidFill>
                  <a:srgbClr val="FFFFFF"/>
                </a:solidFill>
                <a:latin typeface="Now Bold"/>
              </a:rPr>
              <a:t>PROJECTED BENEFITS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33666" y="4408373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533666" y="5556793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</a:rPr>
              <a:t>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533666" y="6702799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</a:rPr>
              <a:t>03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533666" y="7851218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</a:rPr>
              <a:t>04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5128164" y="-2586935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-3359890" y="7239384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1" id="21"/>
          <p:cNvSpPr/>
          <p:nvPr/>
        </p:nvSpPr>
        <p:spPr>
          <a:xfrm flipH="true" flipV="true">
            <a:off x="2750911" y="5498629"/>
            <a:ext cx="586120" cy="0"/>
          </a:xfrm>
          <a:prstGeom prst="line">
            <a:avLst/>
          </a:prstGeom>
          <a:ln cap="flat" w="47625">
            <a:solidFill>
              <a:srgbClr val="4BD1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flipH="true" flipV="true">
            <a:off x="2687955" y="6633844"/>
            <a:ext cx="586120" cy="0"/>
          </a:xfrm>
          <a:prstGeom prst="line">
            <a:avLst/>
          </a:prstGeom>
          <a:ln cap="flat" w="47625">
            <a:solidFill>
              <a:srgbClr val="4BD1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flipH="true" flipV="true">
            <a:off x="2687955" y="7771150"/>
            <a:ext cx="586120" cy="0"/>
          </a:xfrm>
          <a:prstGeom prst="line">
            <a:avLst/>
          </a:prstGeom>
          <a:ln cap="flat" w="47625">
            <a:solidFill>
              <a:srgbClr val="4BD1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4" id="24"/>
          <p:cNvSpPr txBox="true"/>
          <p:nvPr/>
        </p:nvSpPr>
        <p:spPr>
          <a:xfrm rot="0">
            <a:off x="3643652" y="4582135"/>
            <a:ext cx="7369194" cy="695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4"/>
              </a:lnSpc>
              <a:spcBef>
                <a:spcPct val="0"/>
              </a:spcBef>
            </a:pPr>
            <a:r>
              <a:rPr lang="en-US" sz="2060">
                <a:solidFill>
                  <a:srgbClr val="FFFFFF"/>
                </a:solidFill>
                <a:latin typeface="DM Sans Bold"/>
              </a:rPr>
              <a:t>Enhanced Productivity: </a:t>
            </a:r>
            <a:r>
              <a:rPr lang="en-US" sz="2060">
                <a:solidFill>
                  <a:srgbClr val="FFFFFF"/>
                </a:solidFill>
                <a:latin typeface="DM Sans"/>
              </a:rPr>
              <a:t>Save time and reduce stress with streamlined email management.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491320" y="5687062"/>
            <a:ext cx="8187601" cy="64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  <a:spcBef>
                <a:spcPct val="0"/>
              </a:spcBef>
            </a:pPr>
            <a:r>
              <a:rPr lang="en-US" sz="1887">
                <a:solidFill>
                  <a:srgbClr val="FFFFFF"/>
                </a:solidFill>
                <a:latin typeface="DM Sans Bold"/>
              </a:rPr>
              <a:t>Improved User Experience: </a:t>
            </a:r>
            <a:r>
              <a:rPr lang="en-US" sz="1887">
                <a:solidFill>
                  <a:srgbClr val="FFFFFF"/>
                </a:solidFill>
                <a:latin typeface="DM Sans"/>
              </a:rPr>
              <a:t>Navigate emails more efficiently with visualized inboxes and interactive threads.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643652" y="6757767"/>
            <a:ext cx="7807580" cy="966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</a:p>
          <a:p>
            <a:pPr algn="ctr">
              <a:lnSpc>
                <a:spcPts val="2605"/>
              </a:lnSpc>
              <a:spcBef>
                <a:spcPct val="0"/>
              </a:spcBef>
            </a:pPr>
            <a:r>
              <a:rPr lang="en-US" sz="1887">
                <a:solidFill>
                  <a:srgbClr val="FFFFFF"/>
                </a:solidFill>
                <a:latin typeface="DM Sans Bold"/>
              </a:rPr>
              <a:t>Healthier Digital Interaction:</a:t>
            </a:r>
            <a:r>
              <a:rPr lang="en-US" sz="1887">
                <a:solidFill>
                  <a:srgbClr val="FFFFFF"/>
                </a:solidFill>
                <a:latin typeface="DM Sans"/>
              </a:rPr>
              <a:t> Minimize eye strain and visual clutter with hover functionality.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491320" y="7717080"/>
            <a:ext cx="7521525" cy="1290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</a:p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 Bold"/>
              </a:rPr>
              <a:t>Effortless Communication Tracking:</a:t>
            </a:r>
            <a:r>
              <a:rPr lang="en-US" sz="1887">
                <a:solidFill>
                  <a:srgbClr val="FFFFFF"/>
                </a:solidFill>
                <a:latin typeface="DM Sans"/>
              </a:rPr>
              <a:t> Track conversations effortlessly with the unique conversation timeline feature.</a:t>
            </a:r>
          </a:p>
          <a:p>
            <a:pPr algn="ctr">
              <a:lnSpc>
                <a:spcPts val="260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6286157" y="0"/>
            <a:ext cx="15430157" cy="10545890"/>
            <a:chOff x="0" y="0"/>
            <a:chExt cx="5508856" cy="37650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59" t="0" r="-1259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5944113" y="4051481"/>
            <a:ext cx="11315187" cy="1003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Now Bold"/>
              </a:rPr>
              <a:t>CLIENT PAGES OVERVIEW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622339" y="7919689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79"/>
                </a:lnTo>
                <a:lnTo>
                  <a:pt x="0" y="5596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3367400" y="-279819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722064" y="2161606"/>
            <a:ext cx="879643" cy="1273167"/>
          </a:xfrm>
          <a:custGeom>
            <a:avLst/>
            <a:gdLst/>
            <a:ahLst/>
            <a:cxnLst/>
            <a:rect r="r" b="b" t="t" l="l"/>
            <a:pathLst>
              <a:path h="1273167" w="879643">
                <a:moveTo>
                  <a:pt x="0" y="0"/>
                </a:moveTo>
                <a:lnTo>
                  <a:pt x="879643" y="0"/>
                </a:lnTo>
                <a:lnTo>
                  <a:pt x="879643" y="1273167"/>
                </a:lnTo>
                <a:lnTo>
                  <a:pt x="0" y="12731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077091" y="5523826"/>
            <a:ext cx="2604199" cy="2395863"/>
          </a:xfrm>
          <a:custGeom>
            <a:avLst/>
            <a:gdLst/>
            <a:ahLst/>
            <a:cxnLst/>
            <a:rect r="r" b="b" t="t" l="l"/>
            <a:pathLst>
              <a:path h="2395863" w="2604199">
                <a:moveTo>
                  <a:pt x="0" y="0"/>
                </a:moveTo>
                <a:lnTo>
                  <a:pt x="2604199" y="0"/>
                </a:lnTo>
                <a:lnTo>
                  <a:pt x="2604199" y="2395863"/>
                </a:lnTo>
                <a:lnTo>
                  <a:pt x="0" y="23958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296735" y="5192215"/>
            <a:ext cx="7117060" cy="596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13"/>
              </a:lnSpc>
              <a:spcBef>
                <a:spcPct val="0"/>
              </a:spcBef>
            </a:pPr>
            <a:r>
              <a:rPr lang="en-US" sz="3487">
                <a:solidFill>
                  <a:srgbClr val="FFFFFF"/>
                </a:solidFill>
                <a:latin typeface="DM Sans"/>
              </a:rPr>
              <a:t>and Unique Features - Use Cases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8016" y="2225073"/>
            <a:ext cx="15197830" cy="7313956"/>
          </a:xfrm>
          <a:custGeom>
            <a:avLst/>
            <a:gdLst/>
            <a:ahLst/>
            <a:cxnLst/>
            <a:rect r="r" b="b" t="t" l="l"/>
            <a:pathLst>
              <a:path h="7313956" w="15197830">
                <a:moveTo>
                  <a:pt x="0" y="0"/>
                </a:moveTo>
                <a:lnTo>
                  <a:pt x="15197830" y="0"/>
                </a:lnTo>
                <a:lnTo>
                  <a:pt x="15197830" y="7313955"/>
                </a:lnTo>
                <a:lnTo>
                  <a:pt x="0" y="73139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05163" y="411084"/>
            <a:ext cx="1067767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MAIN INBOX PAGE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86277" y="1870311"/>
            <a:ext cx="13915446" cy="8366944"/>
          </a:xfrm>
          <a:custGeom>
            <a:avLst/>
            <a:gdLst/>
            <a:ahLst/>
            <a:cxnLst/>
            <a:rect r="r" b="b" t="t" l="l"/>
            <a:pathLst>
              <a:path h="8366944" w="13915446">
                <a:moveTo>
                  <a:pt x="0" y="0"/>
                </a:moveTo>
                <a:lnTo>
                  <a:pt x="13915446" y="0"/>
                </a:lnTo>
                <a:lnTo>
                  <a:pt x="13915446" y="8366944"/>
                </a:lnTo>
                <a:lnTo>
                  <a:pt x="0" y="83669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23667" y="159703"/>
            <a:ext cx="1624206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Conversation Timeline Page: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DAGHYcUnLDc</dc:identifier>
  <dcterms:modified xsi:type="dcterms:W3CDTF">2011-08-01T06:04:30Z</dcterms:modified>
  <cp:revision>1</cp:revision>
  <dc:title>INBOX VOYAGER Project Presentation </dc:title>
</cp:coreProperties>
</file>